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9" r:id="rId4"/>
    <p:sldId id="260" r:id="rId5"/>
    <p:sldId id="261" r:id="rId6"/>
    <p:sldId id="266" r:id="rId7"/>
    <p:sldId id="262" r:id="rId8"/>
    <p:sldId id="263" r:id="rId9"/>
    <p:sldId id="264" r:id="rId10"/>
    <p:sldId id="265" r:id="rId11"/>
    <p:sldId id="267" r:id="rId12"/>
    <p:sldId id="268" r:id="rId13"/>
    <p:sldId id="270" r:id="rId14"/>
    <p:sldId id="269"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22B"/>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03970C7-4D2A-4B05-A130-C919D0E775CC}" type="datetimeFigureOut">
              <a:rPr lang="en-US" smtClean="0"/>
              <a:t>5/5/2013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028896C-D6F9-415C-B7A7-CAC59FE50C7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3970C7-4D2A-4B05-A130-C919D0E775CC}" type="datetimeFigureOut">
              <a:rPr lang="en-US" smtClean="0"/>
              <a:t>5/5/2013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8896C-D6F9-415C-B7A7-CAC59FE50C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03970C7-4D2A-4B05-A130-C919D0E775CC}" type="datetimeFigureOut">
              <a:rPr lang="en-US" smtClean="0"/>
              <a:t>5/5/2013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028896C-D6F9-415C-B7A7-CAC59FE50C7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03970C7-4D2A-4B05-A130-C919D0E775CC}" type="datetimeFigureOut">
              <a:rPr lang="en-US" smtClean="0"/>
              <a:t>5/5/2013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028896C-D6F9-415C-B7A7-CAC59FE50C7B}"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03970C7-4D2A-4B05-A130-C919D0E775CC}" type="datetimeFigureOut">
              <a:rPr lang="en-US" smtClean="0"/>
              <a:t>5/5/2013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028896C-D6F9-415C-B7A7-CAC59FE50C7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03970C7-4D2A-4B05-A130-C919D0E775CC}" type="datetimeFigureOut">
              <a:rPr lang="en-US" smtClean="0"/>
              <a:t>5/5/2013</a:t>
            </a:fld>
            <a:endParaRPr lang="en-US"/>
          </a:p>
        </p:txBody>
      </p:sp>
      <p:sp>
        <p:nvSpPr>
          <p:cNvPr id="10" name="Slide Number Placeholder 9"/>
          <p:cNvSpPr>
            <a:spLocks noGrp="1"/>
          </p:cNvSpPr>
          <p:nvPr>
            <p:ph type="sldNum" sz="quarter" idx="16"/>
          </p:nvPr>
        </p:nvSpPr>
        <p:spPr/>
        <p:txBody>
          <a:bodyPr rtlCol="0"/>
          <a:lstStyle/>
          <a:p>
            <a:fld id="{9028896C-D6F9-415C-B7A7-CAC59FE50C7B}"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03970C7-4D2A-4B05-A130-C919D0E775CC}" type="datetimeFigureOut">
              <a:rPr lang="en-US" smtClean="0"/>
              <a:t>5/5/2013</a:t>
            </a:fld>
            <a:endParaRPr lang="en-US"/>
          </a:p>
        </p:txBody>
      </p:sp>
      <p:sp>
        <p:nvSpPr>
          <p:cNvPr id="12" name="Slide Number Placeholder 11"/>
          <p:cNvSpPr>
            <a:spLocks noGrp="1"/>
          </p:cNvSpPr>
          <p:nvPr>
            <p:ph type="sldNum" sz="quarter" idx="16"/>
          </p:nvPr>
        </p:nvSpPr>
        <p:spPr/>
        <p:txBody>
          <a:bodyPr rtlCol="0"/>
          <a:lstStyle/>
          <a:p>
            <a:fld id="{9028896C-D6F9-415C-B7A7-CAC59FE50C7B}"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3970C7-4D2A-4B05-A130-C919D0E775CC}" type="datetimeFigureOut">
              <a:rPr lang="en-US" smtClean="0"/>
              <a:t>5/5/2013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028896C-D6F9-415C-B7A7-CAC59FE50C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970C7-4D2A-4B05-A130-C919D0E775CC}" type="datetimeFigureOut">
              <a:rPr lang="en-US" smtClean="0"/>
              <a:t>5/5/2013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028896C-D6F9-415C-B7A7-CAC59FE50C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03970C7-4D2A-4B05-A130-C919D0E775CC}" type="datetimeFigureOut">
              <a:rPr lang="en-US" smtClean="0"/>
              <a:t>5/5/2013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028896C-D6F9-415C-B7A7-CAC59FE50C7B}"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03970C7-4D2A-4B05-A130-C919D0E775CC}" type="datetimeFigureOut">
              <a:rPr lang="en-US" smtClean="0"/>
              <a:t>5/5/2013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028896C-D6F9-415C-B7A7-CAC59FE50C7B}"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03970C7-4D2A-4B05-A130-C919D0E775CC}" type="datetimeFigureOut">
              <a:rPr lang="en-US" smtClean="0"/>
              <a:t>5/5/2013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028896C-D6F9-415C-B7A7-CAC59FE50C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1" y="-631371"/>
            <a:ext cx="9144000" cy="6621236"/>
          </a:xfrm>
          <a:prstGeom prst="rect">
            <a:avLst/>
          </a:prstGeom>
        </p:spPr>
      </p:pic>
      <p:sp>
        <p:nvSpPr>
          <p:cNvPr id="2" name="Title 1"/>
          <p:cNvSpPr>
            <a:spLocks noGrp="1"/>
          </p:cNvSpPr>
          <p:nvPr>
            <p:ph type="ctrTitle"/>
          </p:nvPr>
        </p:nvSpPr>
        <p:spPr>
          <a:xfrm>
            <a:off x="1311729" y="4193722"/>
            <a:ext cx="6477000" cy="1828800"/>
          </a:xfrm>
        </p:spPr>
        <p:txBody>
          <a:bodyPr/>
          <a:lstStyle/>
          <a:p>
            <a:pPr algn="ctr"/>
            <a:r>
              <a:rPr lang="en-US" dirty="0" smtClean="0"/>
              <a:t>The Cutting Board</a:t>
            </a:r>
            <a:endParaRPr lang="en-US" dirty="0"/>
          </a:p>
        </p:txBody>
      </p:sp>
      <p:sp>
        <p:nvSpPr>
          <p:cNvPr id="3" name="Subtitle 2"/>
          <p:cNvSpPr>
            <a:spLocks noGrp="1"/>
          </p:cNvSpPr>
          <p:nvPr>
            <p:ph type="subTitle" idx="1"/>
          </p:nvPr>
        </p:nvSpPr>
        <p:spPr/>
        <p:txBody>
          <a:bodyPr>
            <a:normAutofit/>
          </a:bodyPr>
          <a:lstStyle/>
          <a:p>
            <a:r>
              <a:rPr lang="en-US" sz="3200" b="1" dirty="0" smtClean="0"/>
              <a:t>Plan of Procedure</a:t>
            </a:r>
            <a:endParaRPr lang="en-US" sz="3200" b="1" dirty="0"/>
          </a:p>
        </p:txBody>
      </p:sp>
    </p:spTree>
    <p:extLst>
      <p:ext uri="{BB962C8B-B14F-4D97-AF65-F5344CB8AC3E}">
        <p14:creationId xmlns:p14="http://schemas.microsoft.com/office/powerpoint/2010/main" val="1214231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248400"/>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0000" b="1" dirty="0" smtClean="0">
                <a:latin typeface="Times New Roman" pitchFamily="18" charset="0"/>
                <a:cs typeface="Times New Roman" pitchFamily="18" charset="0"/>
              </a:rPr>
              <a:t>Step #9:     Glue Boards</a:t>
            </a:r>
            <a:endParaRPr lang="en-US" sz="10000" b="1" dirty="0">
              <a:latin typeface="Times New Roman" pitchFamily="18" charset="0"/>
              <a:cs typeface="Times New Roman" pitchFamily="18" charset="0"/>
            </a:endParaRPr>
          </a:p>
          <a:p>
            <a:pPr algn="ctr"/>
            <a:r>
              <a:rPr lang="en-US" sz="10000" dirty="0" smtClean="0"/>
              <a:t> </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0" y="3706121"/>
            <a:ext cx="9144000" cy="230832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In this step you will glue the boards. There are a few important things you should do on this step. One is to have three clamps ready.  Also, have two “dummy boards on each clamp so the clamp marks will go onto them instead of your boards! When you glue, lay the boards down flat like a plate on the clamps and all together. Glue corner to corner and side to side, while being sure not to have a dry spot! Any air gaps where there is no glue is a chance for food to slip into a crack where you will get food poisoning. After they are all glued, roll the boards all the same direction and together. Make sure all the imperfections are still on the same side! Use two clamps under and one over, slowly tightening alternatively until all are tight. Do not smear the glue that comes out of the cracks. </a:t>
            </a:r>
          </a:p>
          <a:p>
            <a:r>
              <a:rPr lang="en-US" sz="1600" b="1" dirty="0" smtClean="0">
                <a:solidFill>
                  <a:srgbClr val="FFFF00"/>
                </a:solidFill>
                <a:latin typeface="Times New Roman" pitchFamily="18" charset="0"/>
                <a:cs typeface="Times New Roman" pitchFamily="18" charset="0"/>
              </a:rPr>
              <a:t>**Get a glue Demo for this step!**</a:t>
            </a:r>
          </a:p>
        </p:txBody>
      </p:sp>
      <p:sp>
        <p:nvSpPr>
          <p:cNvPr id="8" name="TextBox 7"/>
          <p:cNvSpPr txBox="1"/>
          <p:nvPr/>
        </p:nvSpPr>
        <p:spPr>
          <a:xfrm>
            <a:off x="5562600" y="10886"/>
            <a:ext cx="3693703" cy="4154984"/>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endParaRPr lang="en-US" sz="2400" b="1" dirty="0">
              <a:solidFill>
                <a:prstClr val="white"/>
              </a:solidFill>
              <a:latin typeface="Times New Roman" pitchFamily="18" charset="0"/>
              <a:cs typeface="Times New Roman" pitchFamily="18" charset="0"/>
            </a:endParaRPr>
          </a:p>
          <a:p>
            <a:pPr lvl="0"/>
            <a:endParaRPr lang="en-US" sz="2400" b="1" dirty="0">
              <a:solidFill>
                <a:prstClr val="white"/>
              </a:solidFill>
              <a:latin typeface="Times New Roman" pitchFamily="18" charset="0"/>
              <a:cs typeface="Times New Roman" pitchFamily="18" charset="0"/>
            </a:endParaRPr>
          </a:p>
          <a:p>
            <a:pPr lvl="0"/>
            <a:endParaRPr lang="en-US" sz="2400" b="1" dirty="0">
              <a:solidFill>
                <a:prstClr val="white"/>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5410199" cy="3886200"/>
          </a:xfrm>
          <a:prstGeom prst="rect">
            <a:avLst/>
          </a:prstGeom>
        </p:spPr>
      </p:pic>
    </p:spTree>
    <p:extLst>
      <p:ext uri="{BB962C8B-B14F-4D97-AF65-F5344CB8AC3E}">
        <p14:creationId xmlns:p14="http://schemas.microsoft.com/office/powerpoint/2010/main" val="456902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248400"/>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0000" b="1" dirty="0" smtClean="0">
                <a:latin typeface="Times New Roman" pitchFamily="18" charset="0"/>
                <a:cs typeface="Times New Roman" pitchFamily="18" charset="0"/>
              </a:rPr>
              <a:t>Step #10:     Scrape Boards</a:t>
            </a:r>
            <a:endParaRPr lang="en-US" sz="10000" b="1" dirty="0">
              <a:latin typeface="Times New Roman" pitchFamily="18" charset="0"/>
              <a:cs typeface="Times New Roman" pitchFamily="18" charset="0"/>
            </a:endParaRPr>
          </a:p>
          <a:p>
            <a:pPr algn="ctr"/>
            <a:r>
              <a:rPr lang="en-US" sz="10000" dirty="0" smtClean="0"/>
              <a:t> </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0" y="4121619"/>
            <a:ext cx="9144000"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In this step you will scrape off all the glue on both sides. There must be no glue or spots from the clamps as the glue is VERY hard and will chip the blades on the planer, which it is the next step! </a:t>
            </a:r>
          </a:p>
        </p:txBody>
      </p:sp>
      <p:sp>
        <p:nvSpPr>
          <p:cNvPr id="8" name="TextBox 7"/>
          <p:cNvSpPr txBox="1"/>
          <p:nvPr/>
        </p:nvSpPr>
        <p:spPr>
          <a:xfrm>
            <a:off x="5562600" y="10886"/>
            <a:ext cx="3693703" cy="3785652"/>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Glue </a:t>
            </a:r>
            <a:r>
              <a:rPr lang="en-US" sz="2400" b="1" dirty="0">
                <a:solidFill>
                  <a:prstClr val="white"/>
                </a:solidFill>
                <a:latin typeface="Times New Roman" pitchFamily="18" charset="0"/>
                <a:cs typeface="Times New Roman" pitchFamily="18" charset="0"/>
              </a:rPr>
              <a:t>Boards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2400"/>
            <a:ext cx="5562599" cy="4171950"/>
          </a:xfrm>
          <a:prstGeom prst="rect">
            <a:avLst/>
          </a:prstGeom>
        </p:spPr>
      </p:pic>
    </p:spTree>
    <p:extLst>
      <p:ext uri="{BB962C8B-B14F-4D97-AF65-F5344CB8AC3E}">
        <p14:creationId xmlns:p14="http://schemas.microsoft.com/office/powerpoint/2010/main" val="1549316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248400"/>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0000" b="1" dirty="0" smtClean="0">
                <a:latin typeface="Times New Roman" pitchFamily="18" charset="0"/>
                <a:cs typeface="Times New Roman" pitchFamily="18" charset="0"/>
              </a:rPr>
              <a:t>Step #11:     Plane Boards</a:t>
            </a:r>
            <a:endParaRPr lang="en-US" sz="10000" b="1" dirty="0">
              <a:latin typeface="Times New Roman" pitchFamily="18" charset="0"/>
              <a:cs typeface="Times New Roman" pitchFamily="18" charset="0"/>
            </a:endParaRPr>
          </a:p>
          <a:p>
            <a:pPr algn="ctr"/>
            <a:r>
              <a:rPr lang="en-US" sz="10000" dirty="0" smtClean="0"/>
              <a:t> </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32657" y="4460173"/>
            <a:ext cx="9144000" cy="1323439"/>
          </a:xfrm>
          <a:prstGeom prst="rect">
            <a:avLst/>
          </a:prstGeom>
          <a:noFill/>
        </p:spPr>
        <p:txBody>
          <a:bodyPr wrap="square" rtlCol="0">
            <a:spAutoFit/>
          </a:bodyPr>
          <a:lstStyle/>
          <a:p>
            <a:r>
              <a:rPr lang="en-US" sz="1600" b="1" dirty="0">
                <a:solidFill>
                  <a:srgbClr val="FFFF00"/>
                </a:solidFill>
                <a:latin typeface="Times New Roman" pitchFamily="18" charset="0"/>
                <a:cs typeface="Times New Roman" pitchFamily="18" charset="0"/>
              </a:rPr>
              <a:t>**Mr. Shearer will do this step for you!** </a:t>
            </a:r>
          </a:p>
          <a:p>
            <a:r>
              <a:rPr lang="en-US" sz="1600" b="1" dirty="0" smtClean="0">
                <a:latin typeface="Times New Roman" pitchFamily="18" charset="0"/>
                <a:cs typeface="Times New Roman" pitchFamily="18" charset="0"/>
              </a:rPr>
              <a:t>In this step you will plane the boards down</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to size. You will put the flattest side down first and then flip flop it through the planer to remove any imperfections. </a:t>
            </a:r>
          </a:p>
          <a:p>
            <a:endParaRPr lang="en-US" sz="1600" b="1" dirty="0">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**Mr. Shearer will do this step for you!** </a:t>
            </a:r>
          </a:p>
        </p:txBody>
      </p:sp>
      <p:sp>
        <p:nvSpPr>
          <p:cNvPr id="8" name="TextBox 7"/>
          <p:cNvSpPr txBox="1"/>
          <p:nvPr/>
        </p:nvSpPr>
        <p:spPr>
          <a:xfrm>
            <a:off x="5562600" y="10886"/>
            <a:ext cx="3693703" cy="4154984"/>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 Glue Boards</a:t>
            </a:r>
          </a:p>
          <a:p>
            <a:pPr lvl="0"/>
            <a:r>
              <a:rPr lang="en-US" sz="2400" b="1" dirty="0" smtClean="0">
                <a:solidFill>
                  <a:prstClr val="white"/>
                </a:solidFill>
                <a:latin typeface="Times New Roman" pitchFamily="18" charset="0"/>
                <a:cs typeface="Times New Roman" pitchFamily="18" charset="0"/>
              </a:rPr>
              <a:t>Step:10 – Scrape Boards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352800" cy="4180549"/>
          </a:xfrm>
          <a:prstGeom prst="rect">
            <a:avLst/>
          </a:prstGeom>
        </p:spPr>
      </p:pic>
    </p:spTree>
    <p:extLst>
      <p:ext uri="{BB962C8B-B14F-4D97-AF65-F5344CB8AC3E}">
        <p14:creationId xmlns:p14="http://schemas.microsoft.com/office/powerpoint/2010/main" val="2598750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291444"/>
            <a:ext cx="2286000" cy="533400"/>
          </a:xfrm>
        </p:spPr>
        <p:txBody>
          <a:bodyPr>
            <a:normAutofit fontScale="25000" lnSpcReduction="20000"/>
          </a:bodyPr>
          <a:lstStyle/>
          <a:p>
            <a:pPr algn="ctr">
              <a:spcBef>
                <a:spcPts val="0"/>
              </a:spcBef>
            </a:pPr>
            <a:endParaRPr lang="en-US" dirty="0" smtClean="0">
              <a:latin typeface="Times New Roman" pitchFamily="18" charset="0"/>
              <a:cs typeface="Times New Roman" pitchFamily="18" charset="0"/>
            </a:endParaRPr>
          </a:p>
          <a:p>
            <a:pPr algn="ctr">
              <a:spcBef>
                <a:spcPts val="0"/>
              </a:spcBef>
            </a:pPr>
            <a:r>
              <a:rPr lang="en-US" sz="10000" b="1" dirty="0" smtClean="0">
                <a:latin typeface="Times New Roman" pitchFamily="18" charset="0"/>
                <a:cs typeface="Times New Roman" pitchFamily="18" charset="0"/>
              </a:rPr>
              <a:t>Step #12A:</a:t>
            </a:r>
            <a:endParaRPr lang="en-US" sz="10000" b="1" dirty="0">
              <a:latin typeface="Times New Roman" pitchFamily="18" charset="0"/>
              <a:cs typeface="Times New Roman" pitchFamily="18" charset="0"/>
            </a:endParaRPr>
          </a:p>
          <a:p>
            <a:pPr algn="ctr">
              <a:spcBef>
                <a:spcPts val="0"/>
              </a:spcBef>
            </a:pPr>
            <a:r>
              <a:rPr lang="en-US" sz="10000" b="1" dirty="0" smtClean="0">
                <a:latin typeface="Times New Roman" pitchFamily="18" charset="0"/>
                <a:cs typeface="Times New Roman" pitchFamily="18" charset="0"/>
              </a:rPr>
              <a:t>Size </a:t>
            </a:r>
            <a:r>
              <a:rPr lang="en-US" sz="10000" b="1" dirty="0">
                <a:latin typeface="Times New Roman" pitchFamily="18" charset="0"/>
                <a:cs typeface="Times New Roman" pitchFamily="18" charset="0"/>
              </a:rPr>
              <a:t>Board</a:t>
            </a:r>
          </a:p>
          <a:p>
            <a:pPr algn="ctr"/>
            <a:r>
              <a:rPr lang="en-US" sz="10000" dirty="0" smtClean="0"/>
              <a:t> </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32657" y="4460173"/>
            <a:ext cx="9144000" cy="1569660"/>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This step in the process has a few steps. You will start by taking a skim cut on both edges of the edge of the cutting board to remove any waviness from the clamps. You can look and see where you are at for your 12” width and go for a round even number or just leave it as is since size is not critical for this project. </a:t>
            </a:r>
          </a:p>
          <a:p>
            <a:endParaRPr lang="en-US" sz="1600" b="1" dirty="0">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**Safety test must be passed before you can run this </a:t>
            </a:r>
            <a:r>
              <a:rPr lang="en-US" sz="1600" b="1" dirty="0" smtClean="0">
                <a:solidFill>
                  <a:srgbClr val="FFFF00"/>
                </a:solidFill>
                <a:latin typeface="Times New Roman" pitchFamily="18" charset="0"/>
                <a:cs typeface="Times New Roman" pitchFamily="18" charset="0"/>
              </a:rPr>
              <a:t>machine**</a:t>
            </a:r>
          </a:p>
        </p:txBody>
      </p:sp>
      <p:sp>
        <p:nvSpPr>
          <p:cNvPr id="8" name="TextBox 7"/>
          <p:cNvSpPr txBox="1"/>
          <p:nvPr/>
        </p:nvSpPr>
        <p:spPr>
          <a:xfrm>
            <a:off x="5562600" y="10886"/>
            <a:ext cx="3693703" cy="4524315"/>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 Glue Boards</a:t>
            </a:r>
          </a:p>
          <a:p>
            <a:pPr lvl="0"/>
            <a:r>
              <a:rPr lang="en-US" sz="2400" b="1" dirty="0" smtClean="0">
                <a:solidFill>
                  <a:prstClr val="white"/>
                </a:solidFill>
                <a:latin typeface="Times New Roman" pitchFamily="18" charset="0"/>
                <a:cs typeface="Times New Roman" pitchFamily="18" charset="0"/>
              </a:rPr>
              <a:t>Step:10 – Scrape Boards</a:t>
            </a:r>
          </a:p>
          <a:p>
            <a:pPr lvl="0"/>
            <a:r>
              <a:rPr lang="en-US" sz="2400" b="1" dirty="0" smtClean="0">
                <a:solidFill>
                  <a:prstClr val="white"/>
                </a:solidFill>
                <a:latin typeface="Times New Roman" pitchFamily="18" charset="0"/>
                <a:cs typeface="Times New Roman" pitchFamily="18" charset="0"/>
              </a:rPr>
              <a:t>Step:11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Plane Board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6988"/>
            <a:ext cx="5981700" cy="4486275"/>
          </a:xfrm>
          <a:prstGeom prst="rect">
            <a:avLst/>
          </a:prstGeom>
        </p:spPr>
      </p:pic>
    </p:spTree>
    <p:extLst>
      <p:ext uri="{BB962C8B-B14F-4D97-AF65-F5344CB8AC3E}">
        <p14:creationId xmlns:p14="http://schemas.microsoft.com/office/powerpoint/2010/main" val="2901577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035043"/>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0000" b="1" dirty="0" smtClean="0">
                <a:latin typeface="Times New Roman" pitchFamily="18" charset="0"/>
                <a:cs typeface="Times New Roman" pitchFamily="18" charset="0"/>
              </a:rPr>
              <a:t>Step #12B</a:t>
            </a:r>
            <a:r>
              <a:rPr lang="en-US" sz="10000" b="1" dirty="0">
                <a:latin typeface="Times New Roman" pitchFamily="18" charset="0"/>
                <a:cs typeface="Times New Roman" pitchFamily="18" charset="0"/>
              </a:rPr>
              <a:t>:     </a:t>
            </a:r>
            <a:r>
              <a:rPr lang="en-US" sz="10000" b="1" dirty="0" smtClean="0">
                <a:latin typeface="Times New Roman" pitchFamily="18" charset="0"/>
                <a:cs typeface="Times New Roman" pitchFamily="18" charset="0"/>
              </a:rPr>
              <a:t>Size Board</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32657" y="4460173"/>
            <a:ext cx="9144000" cy="1569660"/>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This the second step in the process for #12. Since you skimmed the sides to remove waviness,  you can now use the miter gage on the table saw to cross cut the ends. If you have a bad end, just skim the one end for clean up and remove the excess from the other. Again, since the size of 18 inches is not critical, you can just skim for cleanup at a round number or shoot for the actual blueprint size.</a:t>
            </a:r>
          </a:p>
          <a:p>
            <a:endParaRPr lang="en-US" sz="1600" b="1" dirty="0">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**Safety test must be passed before you can run this </a:t>
            </a:r>
            <a:r>
              <a:rPr lang="en-US" sz="1600" b="1" dirty="0" smtClean="0">
                <a:solidFill>
                  <a:srgbClr val="FFFF00"/>
                </a:solidFill>
                <a:latin typeface="Times New Roman" pitchFamily="18" charset="0"/>
                <a:cs typeface="Times New Roman" pitchFamily="18" charset="0"/>
              </a:rPr>
              <a:t>machine**</a:t>
            </a:r>
          </a:p>
        </p:txBody>
      </p:sp>
      <p:sp>
        <p:nvSpPr>
          <p:cNvPr id="8" name="TextBox 7"/>
          <p:cNvSpPr txBox="1"/>
          <p:nvPr/>
        </p:nvSpPr>
        <p:spPr>
          <a:xfrm>
            <a:off x="5562600" y="10886"/>
            <a:ext cx="3693703" cy="4524315"/>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 Glue Boards</a:t>
            </a:r>
          </a:p>
          <a:p>
            <a:pPr lvl="0"/>
            <a:r>
              <a:rPr lang="en-US" sz="2400" b="1" dirty="0" smtClean="0">
                <a:solidFill>
                  <a:prstClr val="white"/>
                </a:solidFill>
                <a:latin typeface="Times New Roman" pitchFamily="18" charset="0"/>
                <a:cs typeface="Times New Roman" pitchFamily="18" charset="0"/>
              </a:rPr>
              <a:t>Step:10 – Scrape Boards</a:t>
            </a:r>
          </a:p>
          <a:p>
            <a:pPr lvl="0"/>
            <a:r>
              <a:rPr lang="en-US" sz="2400" b="1" dirty="0" smtClean="0">
                <a:solidFill>
                  <a:prstClr val="white"/>
                </a:solidFill>
                <a:latin typeface="Times New Roman" pitchFamily="18" charset="0"/>
                <a:cs typeface="Times New Roman" pitchFamily="18" charset="0"/>
              </a:rPr>
              <a:t>Step:11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Plane Board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562600" cy="4403725"/>
          </a:xfrm>
          <a:prstGeom prst="rect">
            <a:avLst/>
          </a:prstGeom>
        </p:spPr>
      </p:pic>
    </p:spTree>
    <p:extLst>
      <p:ext uri="{BB962C8B-B14F-4D97-AF65-F5344CB8AC3E}">
        <p14:creationId xmlns:p14="http://schemas.microsoft.com/office/powerpoint/2010/main" val="1009271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035043"/>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0000" b="1" dirty="0" smtClean="0">
                <a:latin typeface="Times New Roman" pitchFamily="18" charset="0"/>
                <a:cs typeface="Times New Roman" pitchFamily="18" charset="0"/>
              </a:rPr>
              <a:t>Step #12B</a:t>
            </a:r>
            <a:r>
              <a:rPr lang="en-US" sz="10000" b="1" dirty="0">
                <a:latin typeface="Times New Roman" pitchFamily="18" charset="0"/>
                <a:cs typeface="Times New Roman" pitchFamily="18" charset="0"/>
              </a:rPr>
              <a:t>:     Cross </a:t>
            </a:r>
            <a:r>
              <a:rPr lang="en-US" sz="10000" b="1" dirty="0" smtClean="0">
                <a:latin typeface="Times New Roman" pitchFamily="18" charset="0"/>
                <a:cs typeface="Times New Roman" pitchFamily="18" charset="0"/>
              </a:rPr>
              <a:t>Cut</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32657" y="4460173"/>
            <a:ext cx="9144000" cy="1569660"/>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This the second step in the process for #12. Since you skimmed the sides to remove waviness,  you can now use the miter gage on the table saw to cross cut the ends. If you have a bad end, just skim the one end for clean up and remove the excess from the other. Again, since the size of 18 inches is not critical, you can just skim for cleanup at a round number or shoot for the actual blueprint size.</a:t>
            </a:r>
          </a:p>
          <a:p>
            <a:endParaRPr lang="en-US" sz="1600" b="1" dirty="0">
              <a:latin typeface="Times New Roman" pitchFamily="18" charset="0"/>
              <a:cs typeface="Times New Roman" pitchFamily="18" charset="0"/>
            </a:endParaRPr>
          </a:p>
          <a:p>
            <a:r>
              <a:rPr lang="en-US" sz="1600" b="1" dirty="0">
                <a:solidFill>
                  <a:srgbClr val="FFFF00"/>
                </a:solidFill>
                <a:latin typeface="Times New Roman" pitchFamily="18" charset="0"/>
                <a:cs typeface="Times New Roman" pitchFamily="18" charset="0"/>
              </a:rPr>
              <a:t>**Safety test must be passed before you can run this </a:t>
            </a:r>
            <a:r>
              <a:rPr lang="en-US" sz="1600" b="1" dirty="0" smtClean="0">
                <a:solidFill>
                  <a:srgbClr val="FFFF00"/>
                </a:solidFill>
                <a:latin typeface="Times New Roman" pitchFamily="18" charset="0"/>
                <a:cs typeface="Times New Roman" pitchFamily="18" charset="0"/>
              </a:rPr>
              <a:t>machine**</a:t>
            </a:r>
          </a:p>
        </p:txBody>
      </p:sp>
      <p:sp>
        <p:nvSpPr>
          <p:cNvPr id="8" name="TextBox 7"/>
          <p:cNvSpPr txBox="1"/>
          <p:nvPr/>
        </p:nvSpPr>
        <p:spPr>
          <a:xfrm>
            <a:off x="5562600" y="10886"/>
            <a:ext cx="3693703" cy="4524315"/>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 Glue Boards</a:t>
            </a:r>
          </a:p>
          <a:p>
            <a:pPr lvl="0"/>
            <a:r>
              <a:rPr lang="en-US" sz="2400" b="1" dirty="0" smtClean="0">
                <a:solidFill>
                  <a:prstClr val="white"/>
                </a:solidFill>
                <a:latin typeface="Times New Roman" pitchFamily="18" charset="0"/>
                <a:cs typeface="Times New Roman" pitchFamily="18" charset="0"/>
              </a:rPr>
              <a:t>Step:10 – Scrape Boards</a:t>
            </a:r>
          </a:p>
          <a:p>
            <a:pPr lvl="0"/>
            <a:r>
              <a:rPr lang="en-US" sz="2400" b="1" dirty="0" smtClean="0">
                <a:solidFill>
                  <a:prstClr val="white"/>
                </a:solidFill>
                <a:latin typeface="Times New Roman" pitchFamily="18" charset="0"/>
                <a:cs typeface="Times New Roman" pitchFamily="18" charset="0"/>
              </a:rPr>
              <a:t>Step:11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Plane Board</a:t>
            </a:r>
          </a:p>
          <a:p>
            <a:pPr lvl="0"/>
            <a:r>
              <a:rPr lang="en-US" sz="2400" b="1" dirty="0" smtClean="0">
                <a:solidFill>
                  <a:prstClr val="white"/>
                </a:solidFill>
                <a:latin typeface="Times New Roman" pitchFamily="18" charset="0"/>
                <a:cs typeface="Times New Roman" pitchFamily="18" charset="0"/>
              </a:rPr>
              <a:t>Step:12 – Size Board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562600" cy="4403725"/>
          </a:xfrm>
          <a:prstGeom prst="rect">
            <a:avLst/>
          </a:prstGeom>
        </p:spPr>
      </p:pic>
    </p:spTree>
    <p:extLst>
      <p:ext uri="{BB962C8B-B14F-4D97-AF65-F5344CB8AC3E}">
        <p14:creationId xmlns:p14="http://schemas.microsoft.com/office/powerpoint/2010/main" val="178078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035043"/>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0000" b="1" dirty="0" smtClean="0">
                <a:latin typeface="Times New Roman" pitchFamily="18" charset="0"/>
                <a:cs typeface="Times New Roman" pitchFamily="18" charset="0"/>
              </a:rPr>
              <a:t>Step #13: Radius</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32657" y="4460173"/>
            <a:ext cx="9144000" cy="1323439"/>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At this stage, find something round such as a large washer and trace it for each corner. </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When you are done, take it to the large belt sander and round the corners. </a:t>
            </a:r>
          </a:p>
          <a:p>
            <a:endParaRPr lang="en-US" sz="1600" b="1" dirty="0">
              <a:latin typeface="Times New Roman" pitchFamily="18" charset="0"/>
              <a:cs typeface="Times New Roman" pitchFamily="18" charset="0"/>
            </a:endParaRPr>
          </a:p>
          <a:p>
            <a:endParaRPr lang="en-US" sz="1600" b="1" dirty="0" smtClean="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a:t>
            </a:r>
            <a:r>
              <a:rPr lang="en-US" sz="1600" b="1" dirty="0">
                <a:solidFill>
                  <a:srgbClr val="FFFF00"/>
                </a:solidFill>
                <a:latin typeface="Times New Roman" pitchFamily="18" charset="0"/>
                <a:cs typeface="Times New Roman" pitchFamily="18" charset="0"/>
              </a:rPr>
              <a:t>Safety test must be passed before you can run this </a:t>
            </a:r>
            <a:r>
              <a:rPr lang="en-US" sz="1600" b="1" dirty="0" smtClean="0">
                <a:solidFill>
                  <a:srgbClr val="FFFF00"/>
                </a:solidFill>
                <a:latin typeface="Times New Roman" pitchFamily="18" charset="0"/>
                <a:cs typeface="Times New Roman" pitchFamily="18" charset="0"/>
              </a:rPr>
              <a:t>machine**</a:t>
            </a:r>
          </a:p>
        </p:txBody>
      </p:sp>
      <p:sp>
        <p:nvSpPr>
          <p:cNvPr id="8" name="TextBox 7"/>
          <p:cNvSpPr txBox="1"/>
          <p:nvPr/>
        </p:nvSpPr>
        <p:spPr>
          <a:xfrm>
            <a:off x="5562600" y="10886"/>
            <a:ext cx="3693703" cy="4524315"/>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 Glue Boards</a:t>
            </a:r>
          </a:p>
          <a:p>
            <a:pPr lvl="0"/>
            <a:r>
              <a:rPr lang="en-US" sz="2400" b="1" dirty="0" smtClean="0">
                <a:solidFill>
                  <a:prstClr val="white"/>
                </a:solidFill>
                <a:latin typeface="Times New Roman" pitchFamily="18" charset="0"/>
                <a:cs typeface="Times New Roman" pitchFamily="18" charset="0"/>
              </a:rPr>
              <a:t>Step:10 – Scrape Boards</a:t>
            </a:r>
          </a:p>
          <a:p>
            <a:pPr lvl="0"/>
            <a:r>
              <a:rPr lang="en-US" sz="2400" b="1" dirty="0" smtClean="0">
                <a:solidFill>
                  <a:prstClr val="white"/>
                </a:solidFill>
                <a:latin typeface="Times New Roman" pitchFamily="18" charset="0"/>
                <a:cs typeface="Times New Roman" pitchFamily="18" charset="0"/>
              </a:rPr>
              <a:t>Step:11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Plane Board</a:t>
            </a:r>
          </a:p>
          <a:p>
            <a:pPr lvl="0"/>
            <a:r>
              <a:rPr lang="en-US" sz="2400" b="1" dirty="0" smtClean="0">
                <a:solidFill>
                  <a:prstClr val="white"/>
                </a:solidFill>
                <a:latin typeface="Times New Roman" pitchFamily="18" charset="0"/>
                <a:cs typeface="Times New Roman" pitchFamily="18" charset="0"/>
              </a:rPr>
              <a:t>Step:12 – Size Board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657"/>
            <a:ext cx="5867400" cy="4400550"/>
          </a:xfrm>
          <a:prstGeom prst="rect">
            <a:avLst/>
          </a:prstGeom>
        </p:spPr>
      </p:pic>
    </p:spTree>
    <p:extLst>
      <p:ext uri="{BB962C8B-B14F-4D97-AF65-F5344CB8AC3E}">
        <p14:creationId xmlns:p14="http://schemas.microsoft.com/office/powerpoint/2010/main" val="1127055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072057"/>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lnSpc>
                <a:spcPct val="120000"/>
              </a:lnSpc>
              <a:spcBef>
                <a:spcPts val="0"/>
              </a:spcBef>
            </a:pPr>
            <a:r>
              <a:rPr lang="en-US" sz="10000" b="1" dirty="0" smtClean="0">
                <a:latin typeface="Times New Roman" pitchFamily="18" charset="0"/>
                <a:cs typeface="Times New Roman" pitchFamily="18" charset="0"/>
              </a:rPr>
              <a:t>Step #14: </a:t>
            </a:r>
          </a:p>
          <a:p>
            <a:pPr algn="ctr">
              <a:lnSpc>
                <a:spcPct val="120000"/>
              </a:lnSpc>
              <a:spcBef>
                <a:spcPts val="0"/>
              </a:spcBef>
            </a:pPr>
            <a:r>
              <a:rPr lang="en-US" sz="10000" b="1" dirty="0" smtClean="0">
                <a:latin typeface="Times New Roman" pitchFamily="18" charset="0"/>
                <a:cs typeface="Times New Roman" pitchFamily="18" charset="0"/>
              </a:rPr>
              <a:t>Router/Sand</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32657" y="4460173"/>
            <a:ext cx="9144000" cy="1569660"/>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You are down to the final stages now! Find the round over bit on the router and go around both sides of the cutting board. When you are done, start at the low number sand paper, such as 60 or 100 grit and work your way up to 300. Sand all over with the board until it is smooth. You can use the palm sander on the large surface to speed up the sanding.</a:t>
            </a:r>
            <a:endParaRPr lang="en-US" sz="1600" b="1" dirty="0">
              <a:latin typeface="Times New Roman" pitchFamily="18" charset="0"/>
              <a:cs typeface="Times New Roman" pitchFamily="18" charset="0"/>
            </a:endParaRPr>
          </a:p>
          <a:p>
            <a:endParaRPr lang="en-US" sz="1600" b="1" dirty="0" smtClean="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a:t>
            </a:r>
            <a:r>
              <a:rPr lang="en-US" sz="1600" b="1" dirty="0">
                <a:solidFill>
                  <a:srgbClr val="FFFF00"/>
                </a:solidFill>
                <a:latin typeface="Times New Roman" pitchFamily="18" charset="0"/>
                <a:cs typeface="Times New Roman" pitchFamily="18" charset="0"/>
              </a:rPr>
              <a:t>Safety test must be passed before you can run this </a:t>
            </a:r>
            <a:r>
              <a:rPr lang="en-US" sz="1600" b="1" dirty="0" smtClean="0">
                <a:solidFill>
                  <a:srgbClr val="FFFF00"/>
                </a:solidFill>
                <a:latin typeface="Times New Roman" pitchFamily="18" charset="0"/>
                <a:cs typeface="Times New Roman" pitchFamily="18" charset="0"/>
              </a:rPr>
              <a:t>machine**</a:t>
            </a:r>
          </a:p>
        </p:txBody>
      </p:sp>
      <p:sp>
        <p:nvSpPr>
          <p:cNvPr id="8" name="TextBox 7"/>
          <p:cNvSpPr txBox="1"/>
          <p:nvPr/>
        </p:nvSpPr>
        <p:spPr>
          <a:xfrm>
            <a:off x="5562600" y="10886"/>
            <a:ext cx="3443571" cy="4893647"/>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 Glue Boards</a:t>
            </a:r>
          </a:p>
          <a:p>
            <a:pPr lvl="0"/>
            <a:r>
              <a:rPr lang="en-US" sz="2400" b="1" dirty="0" smtClean="0">
                <a:solidFill>
                  <a:prstClr val="white"/>
                </a:solidFill>
                <a:latin typeface="Times New Roman" pitchFamily="18" charset="0"/>
                <a:cs typeface="Times New Roman" pitchFamily="18" charset="0"/>
              </a:rPr>
              <a:t>Step:10 – Scrape Boards</a:t>
            </a:r>
          </a:p>
          <a:p>
            <a:pPr lvl="0"/>
            <a:r>
              <a:rPr lang="en-US" sz="2400" b="1" dirty="0" smtClean="0">
                <a:solidFill>
                  <a:prstClr val="white"/>
                </a:solidFill>
                <a:latin typeface="Times New Roman" pitchFamily="18" charset="0"/>
                <a:cs typeface="Times New Roman" pitchFamily="18" charset="0"/>
              </a:rPr>
              <a:t>Step:11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Plane Board</a:t>
            </a:r>
          </a:p>
          <a:p>
            <a:pPr lvl="0"/>
            <a:r>
              <a:rPr lang="en-US" sz="2400" b="1" dirty="0" smtClean="0">
                <a:solidFill>
                  <a:prstClr val="white"/>
                </a:solidFill>
                <a:latin typeface="Times New Roman" pitchFamily="18" charset="0"/>
                <a:cs typeface="Times New Roman" pitchFamily="18" charset="0"/>
              </a:rPr>
              <a:t>Step:12 – Size Board</a:t>
            </a:r>
          </a:p>
          <a:p>
            <a:pPr lvl="0"/>
            <a:r>
              <a:rPr lang="en-US" sz="2400" b="1" dirty="0" smtClean="0">
                <a:solidFill>
                  <a:prstClr val="white"/>
                </a:solidFill>
                <a:latin typeface="Times New Roman" pitchFamily="18" charset="0"/>
                <a:cs typeface="Times New Roman" pitchFamily="18" charset="0"/>
              </a:rPr>
              <a:t>Step:13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Round corners</a:t>
            </a:r>
            <a:endParaRPr lang="en-US" sz="2400" b="1" dirty="0">
              <a:solidFill>
                <a:prstClr val="white"/>
              </a:solidFill>
              <a:latin typeface="Times New Roman" pitchFamily="18" charset="0"/>
              <a:cs typeface="Times New Roman" pitchFamily="18" charset="0"/>
            </a:endParaRPr>
          </a:p>
          <a:p>
            <a:pPr lvl="0"/>
            <a:endParaRPr lang="en-US" sz="2400" b="1" dirty="0" smtClean="0">
              <a:solidFill>
                <a:prstClr val="white"/>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657"/>
            <a:ext cx="5867400" cy="4400550"/>
          </a:xfrm>
          <a:prstGeom prst="rect">
            <a:avLst/>
          </a:prstGeom>
        </p:spPr>
      </p:pic>
    </p:spTree>
    <p:extLst>
      <p:ext uri="{BB962C8B-B14F-4D97-AF65-F5344CB8AC3E}">
        <p14:creationId xmlns:p14="http://schemas.microsoft.com/office/powerpoint/2010/main" val="2083168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072057"/>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lnSpc>
                <a:spcPct val="120000"/>
              </a:lnSpc>
              <a:spcBef>
                <a:spcPts val="0"/>
              </a:spcBef>
            </a:pPr>
            <a:r>
              <a:rPr lang="en-US" sz="10000" b="1" dirty="0" smtClean="0">
                <a:latin typeface="Times New Roman" pitchFamily="18" charset="0"/>
                <a:cs typeface="Times New Roman" pitchFamily="18" charset="0"/>
              </a:rPr>
              <a:t>Step #15: </a:t>
            </a:r>
          </a:p>
          <a:p>
            <a:pPr algn="ctr">
              <a:lnSpc>
                <a:spcPct val="120000"/>
              </a:lnSpc>
              <a:spcBef>
                <a:spcPts val="0"/>
              </a:spcBef>
            </a:pPr>
            <a:r>
              <a:rPr lang="en-US" sz="10000" b="1" dirty="0" smtClean="0">
                <a:latin typeface="Times New Roman" pitchFamily="18" charset="0"/>
                <a:cs typeface="Times New Roman" pitchFamily="18" charset="0"/>
              </a:rPr>
              <a:t>Drill Feet</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32657" y="4460173"/>
            <a:ext cx="9144000" cy="1569660"/>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For the feet you will need the drill press, glue, </a:t>
            </a:r>
            <a:r>
              <a:rPr lang="en-US" sz="1600" b="1" dirty="0">
                <a:latin typeface="Times New Roman" pitchFamily="18" charset="0"/>
                <a:cs typeface="Times New Roman" pitchFamily="18" charset="0"/>
              </a:rPr>
              <a:t>F</a:t>
            </a:r>
            <a:r>
              <a:rPr lang="en-US" sz="1600" b="1" dirty="0" smtClean="0">
                <a:latin typeface="Times New Roman" pitchFamily="18" charset="0"/>
                <a:cs typeface="Times New Roman" pitchFamily="18" charset="0"/>
              </a:rPr>
              <a:t>orstner bit, square and the feet plugs. Use the square to find a decent measurement where a hole would look good for the feet. Do the same for coming off the sides, however, make sure you are in the center of one of your boards and not in between</a:t>
            </a:r>
            <a:r>
              <a:rPr lang="en-US" sz="1600" b="1" dirty="0">
                <a:latin typeface="Times New Roman" pitchFamily="18" charset="0"/>
                <a:cs typeface="Times New Roman" pitchFamily="18" charset="0"/>
              </a:rPr>
              <a:t>. Create a </a:t>
            </a:r>
            <a:r>
              <a:rPr lang="en-US" sz="1600" b="1" dirty="0" smtClean="0">
                <a:latin typeface="Times New Roman" pitchFamily="18" charset="0"/>
                <a:cs typeface="Times New Roman" pitchFamily="18" charset="0"/>
              </a:rPr>
              <a:t>crosshair/</a:t>
            </a:r>
            <a:r>
              <a:rPr lang="en-US" sz="1600" b="1" dirty="0" err="1" smtClean="0">
                <a:latin typeface="Times New Roman" pitchFamily="18" charset="0"/>
                <a:cs typeface="Times New Roman" pitchFamily="18" charset="0"/>
              </a:rPr>
              <a:t>bullseye</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 Make </a:t>
            </a:r>
            <a:r>
              <a:rPr lang="en-US" sz="1600" b="1" dirty="0">
                <a:latin typeface="Times New Roman" pitchFamily="18" charset="0"/>
                <a:cs typeface="Times New Roman" pitchFamily="18" charset="0"/>
              </a:rPr>
              <a:t>sure you use these </a:t>
            </a:r>
            <a:r>
              <a:rPr lang="en-US" sz="1600" b="1" dirty="0" smtClean="0">
                <a:latin typeface="Times New Roman" pitchFamily="18" charset="0"/>
                <a:cs typeface="Times New Roman" pitchFamily="18" charset="0"/>
              </a:rPr>
              <a:t>measurements </a:t>
            </a:r>
            <a:r>
              <a:rPr lang="en-US" sz="1600" b="1" dirty="0">
                <a:latin typeface="Times New Roman" pitchFamily="18" charset="0"/>
                <a:cs typeface="Times New Roman" pitchFamily="18" charset="0"/>
              </a:rPr>
              <a:t>for all four holes. </a:t>
            </a:r>
            <a:r>
              <a:rPr lang="en-US" sz="1600" b="1" dirty="0" smtClean="0">
                <a:latin typeface="Times New Roman" pitchFamily="18" charset="0"/>
                <a:cs typeface="Times New Roman" pitchFamily="18" charset="0"/>
              </a:rPr>
              <a:t>Check to verify that these measurements look </a:t>
            </a:r>
            <a:r>
              <a:rPr lang="en-US" sz="1600" b="1" dirty="0">
                <a:latin typeface="Times New Roman" pitchFamily="18" charset="0"/>
                <a:cs typeface="Times New Roman" pitchFamily="18" charset="0"/>
              </a:rPr>
              <a:t>o</a:t>
            </a:r>
            <a:r>
              <a:rPr lang="en-US" sz="1600" b="1" dirty="0" smtClean="0">
                <a:latin typeface="Times New Roman" pitchFamily="18" charset="0"/>
                <a:cs typeface="Times New Roman" pitchFamily="18" charset="0"/>
              </a:rPr>
              <a:t>kay and then drill down about ¼ inch. Use a small dab of glue in the hole and then plug in the feet.   </a:t>
            </a:r>
            <a:r>
              <a:rPr lang="en-US" sz="1600" b="1" dirty="0" smtClean="0">
                <a:solidFill>
                  <a:srgbClr val="FFFF00"/>
                </a:solidFill>
                <a:latin typeface="Times New Roman" pitchFamily="18" charset="0"/>
                <a:cs typeface="Times New Roman" pitchFamily="18" charset="0"/>
              </a:rPr>
              <a:t>**</a:t>
            </a:r>
            <a:r>
              <a:rPr lang="en-US" sz="1600" b="1" dirty="0">
                <a:solidFill>
                  <a:srgbClr val="FFFF00"/>
                </a:solidFill>
                <a:latin typeface="Times New Roman" pitchFamily="18" charset="0"/>
                <a:cs typeface="Times New Roman" pitchFamily="18" charset="0"/>
              </a:rPr>
              <a:t>Safety test must be passed before you can run this </a:t>
            </a:r>
            <a:r>
              <a:rPr lang="en-US" sz="1600" b="1" dirty="0" smtClean="0">
                <a:solidFill>
                  <a:srgbClr val="FFFF00"/>
                </a:solidFill>
                <a:latin typeface="Times New Roman" pitchFamily="18" charset="0"/>
                <a:cs typeface="Times New Roman" pitchFamily="18" charset="0"/>
              </a:rPr>
              <a:t>machine**</a:t>
            </a:r>
          </a:p>
        </p:txBody>
      </p:sp>
      <p:sp>
        <p:nvSpPr>
          <p:cNvPr id="8" name="TextBox 7"/>
          <p:cNvSpPr txBox="1"/>
          <p:nvPr/>
        </p:nvSpPr>
        <p:spPr>
          <a:xfrm>
            <a:off x="5562600" y="10886"/>
            <a:ext cx="3443571" cy="4524315"/>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 Glue Boards</a:t>
            </a:r>
          </a:p>
          <a:p>
            <a:pPr lvl="0"/>
            <a:r>
              <a:rPr lang="en-US" sz="2400" b="1" dirty="0" smtClean="0">
                <a:solidFill>
                  <a:prstClr val="white"/>
                </a:solidFill>
                <a:latin typeface="Times New Roman" pitchFamily="18" charset="0"/>
                <a:cs typeface="Times New Roman" pitchFamily="18" charset="0"/>
              </a:rPr>
              <a:t>Step:10 – Scrape Boards</a:t>
            </a:r>
          </a:p>
          <a:p>
            <a:pPr lvl="0"/>
            <a:r>
              <a:rPr lang="en-US" sz="2400" b="1" dirty="0" smtClean="0">
                <a:solidFill>
                  <a:prstClr val="white"/>
                </a:solidFill>
                <a:latin typeface="Times New Roman" pitchFamily="18" charset="0"/>
                <a:cs typeface="Times New Roman" pitchFamily="18" charset="0"/>
              </a:rPr>
              <a:t>Step:11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Plane Board</a:t>
            </a:r>
          </a:p>
          <a:p>
            <a:pPr lvl="0"/>
            <a:r>
              <a:rPr lang="en-US" sz="2400" b="1" dirty="0" smtClean="0">
                <a:solidFill>
                  <a:prstClr val="white"/>
                </a:solidFill>
                <a:latin typeface="Times New Roman" pitchFamily="18" charset="0"/>
                <a:cs typeface="Times New Roman" pitchFamily="18" charset="0"/>
              </a:rPr>
              <a:t>Step:12 – Size Board</a:t>
            </a:r>
          </a:p>
          <a:p>
            <a:pPr lvl="0"/>
            <a:r>
              <a:rPr lang="en-US" sz="2400" b="1" dirty="0" smtClean="0">
                <a:solidFill>
                  <a:prstClr val="white"/>
                </a:solidFill>
                <a:latin typeface="Times New Roman" pitchFamily="18" charset="0"/>
                <a:cs typeface="Times New Roman" pitchFamily="18" charset="0"/>
              </a:rPr>
              <a:t>Step:13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Round corners</a:t>
            </a:r>
          </a:p>
          <a:p>
            <a:pPr lvl="0"/>
            <a:r>
              <a:rPr lang="en-US" sz="2400" b="1" dirty="0" smtClean="0">
                <a:solidFill>
                  <a:prstClr val="white"/>
                </a:solidFill>
                <a:latin typeface="Times New Roman" pitchFamily="18" charset="0"/>
                <a:cs typeface="Times New Roman" pitchFamily="18" charset="0"/>
              </a:rPr>
              <a:t>Step:14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Router/Sand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657"/>
            <a:ext cx="5867400" cy="4400550"/>
          </a:xfrm>
          <a:prstGeom prst="rect">
            <a:avLst/>
          </a:prstGeom>
        </p:spPr>
      </p:pic>
    </p:spTree>
    <p:extLst>
      <p:ext uri="{BB962C8B-B14F-4D97-AF65-F5344CB8AC3E}">
        <p14:creationId xmlns:p14="http://schemas.microsoft.com/office/powerpoint/2010/main" val="3813227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072057"/>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lnSpc>
                <a:spcPct val="120000"/>
              </a:lnSpc>
              <a:spcBef>
                <a:spcPts val="0"/>
              </a:spcBef>
            </a:pPr>
            <a:r>
              <a:rPr lang="en-US" sz="10000" b="1" dirty="0" smtClean="0">
                <a:latin typeface="Times New Roman" pitchFamily="18" charset="0"/>
                <a:cs typeface="Times New Roman" pitchFamily="18" charset="0"/>
              </a:rPr>
              <a:t>Step #16: </a:t>
            </a:r>
          </a:p>
          <a:p>
            <a:pPr algn="ctr">
              <a:lnSpc>
                <a:spcPct val="120000"/>
              </a:lnSpc>
              <a:spcBef>
                <a:spcPts val="0"/>
              </a:spcBef>
            </a:pPr>
            <a:r>
              <a:rPr lang="en-US" sz="10000" b="1" dirty="0" smtClean="0">
                <a:latin typeface="Times New Roman" pitchFamily="18" charset="0"/>
                <a:cs typeface="Times New Roman" pitchFamily="18" charset="0"/>
              </a:rPr>
              <a:t>Apply Oil</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32657" y="4460173"/>
            <a:ext cx="9144000" cy="1569660"/>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For this steps you will verify one last time to your sand job and then start applying the mineral oil. Start on the feet side first so it can dry when you do the top. For every pass you make acrossed the board, apply a swipe on each end as it will soak up the oil the fastest! Apply a nice even layer and then let it sit. Whenever, a spot dries out, wipe some on from another spot. This step will take several applications and/or days! You need to do this “once a day for a week, once a week for a month, once a month for a year  and then yearly after that.” </a:t>
            </a:r>
            <a:endParaRPr lang="en-US" sz="1600" b="1" dirty="0" smtClean="0">
              <a:solidFill>
                <a:srgbClr val="FFFF00"/>
              </a:solidFill>
              <a:latin typeface="Times New Roman" pitchFamily="18" charset="0"/>
              <a:cs typeface="Times New Roman" pitchFamily="18" charset="0"/>
            </a:endParaRPr>
          </a:p>
        </p:txBody>
      </p:sp>
      <p:sp>
        <p:nvSpPr>
          <p:cNvPr id="8" name="TextBox 7"/>
          <p:cNvSpPr txBox="1"/>
          <p:nvPr/>
        </p:nvSpPr>
        <p:spPr>
          <a:xfrm>
            <a:off x="5562600" y="10886"/>
            <a:ext cx="3443571" cy="4524315"/>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Joint 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Miter Length</a:t>
            </a:r>
          </a:p>
          <a:p>
            <a:pPr lvl="0"/>
            <a:r>
              <a:rPr lang="en-US" sz="2400" b="1" dirty="0" smtClean="0">
                <a:solidFill>
                  <a:prstClr val="white"/>
                </a:solidFill>
                <a:latin typeface="Times New Roman" pitchFamily="18" charset="0"/>
                <a:cs typeface="Times New Roman" pitchFamily="18" charset="0"/>
              </a:rPr>
              <a:t>Step:8 – Inspect/Layout</a:t>
            </a:r>
          </a:p>
          <a:p>
            <a:pPr lvl="0"/>
            <a:r>
              <a:rPr lang="en-US" sz="2400" b="1" dirty="0" smtClean="0">
                <a:solidFill>
                  <a:prstClr val="white"/>
                </a:solidFill>
                <a:latin typeface="Times New Roman" pitchFamily="18" charset="0"/>
                <a:cs typeface="Times New Roman" pitchFamily="18" charset="0"/>
              </a:rPr>
              <a:t>Step:9 – Glue Boards</a:t>
            </a:r>
          </a:p>
          <a:p>
            <a:pPr lvl="0"/>
            <a:r>
              <a:rPr lang="en-US" sz="2400" b="1" dirty="0" smtClean="0">
                <a:solidFill>
                  <a:prstClr val="white"/>
                </a:solidFill>
                <a:latin typeface="Times New Roman" pitchFamily="18" charset="0"/>
                <a:cs typeface="Times New Roman" pitchFamily="18" charset="0"/>
              </a:rPr>
              <a:t>Step:10 – Scrape Boards</a:t>
            </a:r>
          </a:p>
          <a:p>
            <a:pPr lvl="0"/>
            <a:r>
              <a:rPr lang="en-US" sz="2400" b="1" dirty="0" smtClean="0">
                <a:solidFill>
                  <a:prstClr val="white"/>
                </a:solidFill>
                <a:latin typeface="Times New Roman" pitchFamily="18" charset="0"/>
                <a:cs typeface="Times New Roman" pitchFamily="18" charset="0"/>
              </a:rPr>
              <a:t>Step:11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Plane Board</a:t>
            </a:r>
          </a:p>
          <a:p>
            <a:pPr lvl="0"/>
            <a:r>
              <a:rPr lang="en-US" sz="2400" b="1" dirty="0" smtClean="0">
                <a:solidFill>
                  <a:prstClr val="white"/>
                </a:solidFill>
                <a:latin typeface="Times New Roman" pitchFamily="18" charset="0"/>
                <a:cs typeface="Times New Roman" pitchFamily="18" charset="0"/>
              </a:rPr>
              <a:t>Step:12 – Size Board</a:t>
            </a:r>
          </a:p>
          <a:p>
            <a:pPr lvl="0"/>
            <a:r>
              <a:rPr lang="en-US" sz="2400" b="1" dirty="0" smtClean="0">
                <a:solidFill>
                  <a:prstClr val="white"/>
                </a:solidFill>
                <a:latin typeface="Times New Roman" pitchFamily="18" charset="0"/>
                <a:cs typeface="Times New Roman" pitchFamily="18" charset="0"/>
              </a:rPr>
              <a:t>Step:13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Round corners</a:t>
            </a:r>
          </a:p>
          <a:p>
            <a:pPr lvl="0"/>
            <a:r>
              <a:rPr lang="en-US" sz="2400" b="1" dirty="0" smtClean="0">
                <a:solidFill>
                  <a:prstClr val="white"/>
                </a:solidFill>
                <a:latin typeface="Times New Roman" pitchFamily="18" charset="0"/>
                <a:cs typeface="Times New Roman" pitchFamily="18" charset="0"/>
              </a:rPr>
              <a:t>Step:14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Router/Sand</a:t>
            </a:r>
          </a:p>
          <a:p>
            <a:pPr lvl="0"/>
            <a:r>
              <a:rPr lang="en-US" sz="2400" b="1" dirty="0" smtClean="0">
                <a:solidFill>
                  <a:prstClr val="white"/>
                </a:solidFill>
                <a:latin typeface="Times New Roman" pitchFamily="18" charset="0"/>
                <a:cs typeface="Times New Roman" pitchFamily="18" charset="0"/>
              </a:rPr>
              <a:t>Step:15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Apply Oil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588000" cy="4460173"/>
          </a:xfrm>
          <a:prstGeom prst="rect">
            <a:avLst/>
          </a:prstGeom>
        </p:spPr>
      </p:pic>
    </p:spTree>
    <p:extLst>
      <p:ext uri="{BB962C8B-B14F-4D97-AF65-F5344CB8AC3E}">
        <p14:creationId xmlns:p14="http://schemas.microsoft.com/office/powerpoint/2010/main" val="3609347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886" y="6019800"/>
            <a:ext cx="2286000" cy="8382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1200" b="1" dirty="0" smtClean="0">
                <a:latin typeface="Times New Roman" pitchFamily="18" charset="0"/>
                <a:cs typeface="Times New Roman" pitchFamily="18" charset="0"/>
              </a:rPr>
              <a:t>Step </a:t>
            </a:r>
            <a:r>
              <a:rPr lang="en-US" sz="11200" b="1" dirty="0">
                <a:latin typeface="Times New Roman" pitchFamily="18" charset="0"/>
                <a:cs typeface="Times New Roman" pitchFamily="18" charset="0"/>
              </a:rPr>
              <a:t>#1: </a:t>
            </a:r>
            <a:r>
              <a:rPr lang="en-US" sz="11200" b="1" dirty="0" smtClean="0">
                <a:latin typeface="Times New Roman" pitchFamily="18" charset="0"/>
                <a:cs typeface="Times New Roman" pitchFamily="18" charset="0"/>
              </a:rPr>
              <a:t>Blueprint</a:t>
            </a:r>
            <a:endParaRPr lang="en-US" sz="11200" b="1" dirty="0">
              <a:latin typeface="Times New Roman" pitchFamily="18" charset="0"/>
              <a:cs typeface="Times New Roman" pitchFamily="18" charset="0"/>
            </a:endParaRPr>
          </a:p>
          <a:p>
            <a:pPr algn="ctr"/>
            <a:endParaRPr lang="en-US" dirty="0"/>
          </a:p>
        </p:txBody>
      </p:sp>
      <p:sp>
        <p:nvSpPr>
          <p:cNvPr id="8" name="TextBox 7"/>
          <p:cNvSpPr txBox="1"/>
          <p:nvPr/>
        </p:nvSpPr>
        <p:spPr>
          <a:xfrm>
            <a:off x="32656" y="3459900"/>
            <a:ext cx="9122229" cy="255454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You need to </a:t>
            </a:r>
            <a:r>
              <a:rPr lang="en-US" sz="1600" b="1" u="sng" dirty="0" smtClean="0">
                <a:latin typeface="Times New Roman" pitchFamily="18" charset="0"/>
                <a:cs typeface="Times New Roman" pitchFamily="18" charset="0"/>
              </a:rPr>
              <a:t>create a blueprint </a:t>
            </a:r>
            <a:r>
              <a:rPr lang="en-US" sz="1600" b="1" dirty="0" smtClean="0">
                <a:latin typeface="Times New Roman" pitchFamily="18" charset="0"/>
                <a:cs typeface="Times New Roman" pitchFamily="18" charset="0"/>
              </a:rPr>
              <a:t>to start. This is to give you the general idea of what the cutting board will look like and help you lay out a pattern for your cutting board. Please ask Mr. Shearer to use a cutting board as a reference to help you in your creation. Your blueprint should look similar to the above one, except for the isometric view (pink picture) is not needed. It should include the top, front, and right side views with dimensions for the size. The size of your cutting board is 18” x 12” x 1-1/4”. It can be made from three different types of  hardwood; Cherry, Maple,  and Ash. Whether you choose to use one or all of them, you need to have the colors documented on your blueprint. In the above photo, the pink is the Cherry, and the Brown is the Maple. Ash is a yellowish color. Be sure to also note that the pattern is symmetrical starting from the center and going out. See Mr. Shearer for a demonstration if you have questions! </a:t>
            </a:r>
            <a:endParaRPr lang="en-US" sz="1600" b="1" dirty="0">
              <a:latin typeface="Times New Roman" pitchFamily="18" charset="0"/>
              <a:cs typeface="Times New Roman"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714" y="-207511"/>
            <a:ext cx="4572000" cy="37678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0"/>
            <a:ext cx="4789714" cy="3352800"/>
          </a:xfrm>
          <a:prstGeom prst="rect">
            <a:avLst/>
          </a:prstGeom>
        </p:spPr>
      </p:pic>
      <p:sp>
        <p:nvSpPr>
          <p:cNvPr id="11" name="TextBox 10"/>
          <p:cNvSpPr txBox="1"/>
          <p:nvPr/>
        </p:nvSpPr>
        <p:spPr>
          <a:xfrm>
            <a:off x="2376006" y="6014445"/>
            <a:ext cx="6767994" cy="784830"/>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3.4.10.D1: Refine a design by using prototypes and modeling to ensure quality, efficiency, and productivity of a final product</a:t>
            </a:r>
            <a:endParaRPr lang="en-US" sz="1500" b="1" dirty="0">
              <a:solidFill>
                <a:srgbClr val="6F622B"/>
              </a:solidFill>
              <a:latin typeface="Times New Roman" pitchFamily="18" charset="0"/>
              <a:cs typeface="Times New Roman" pitchFamily="18" charset="0"/>
            </a:endParaRPr>
          </a:p>
        </p:txBody>
      </p:sp>
    </p:spTree>
    <p:extLst>
      <p:ext uri="{BB962C8B-B14F-4D97-AF65-F5344CB8AC3E}">
        <p14:creationId xmlns:p14="http://schemas.microsoft.com/office/powerpoint/2010/main" val="2218514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072057"/>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lnSpc>
                <a:spcPct val="120000"/>
              </a:lnSpc>
              <a:spcBef>
                <a:spcPts val="0"/>
              </a:spcBef>
            </a:pPr>
            <a:r>
              <a:rPr lang="en-US" sz="10000" b="1" dirty="0" smtClean="0">
                <a:latin typeface="Times New Roman" pitchFamily="18" charset="0"/>
                <a:cs typeface="Times New Roman" pitchFamily="18" charset="0"/>
              </a:rPr>
              <a:t>Different Looks</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13225" y="739775"/>
            <a:ext cx="59182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6" y="-228600"/>
            <a:ext cx="4851046" cy="3429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 y="2546084"/>
            <a:ext cx="5190536" cy="3381043"/>
          </a:xfrm>
          <a:prstGeom prst="rect">
            <a:avLst/>
          </a:prstGeom>
        </p:spPr>
      </p:pic>
      <p:sp>
        <p:nvSpPr>
          <p:cNvPr id="3" name="TextBox 2"/>
          <p:cNvSpPr txBox="1"/>
          <p:nvPr/>
        </p:nvSpPr>
        <p:spPr>
          <a:xfrm>
            <a:off x="5943600" y="1142999"/>
            <a:ext cx="838200" cy="584775"/>
          </a:xfrm>
          <a:prstGeom prst="rect">
            <a:avLst/>
          </a:prstGeom>
          <a:noFill/>
        </p:spPr>
        <p:txBody>
          <a:bodyPr wrap="square" rtlCol="0">
            <a:spAutoFit/>
          </a:bodyPr>
          <a:lstStyle/>
          <a:p>
            <a:r>
              <a:rPr lang="en-US" sz="3200" dirty="0" smtClean="0"/>
              <a:t>Ash</a:t>
            </a:r>
            <a:endParaRPr lang="en-US" sz="32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0003" y="3200400"/>
            <a:ext cx="60325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6200000">
            <a:off x="2136513" y="4528657"/>
            <a:ext cx="809837" cy="369332"/>
          </a:xfrm>
          <a:prstGeom prst="rect">
            <a:avLst/>
          </a:prstGeom>
          <a:noFill/>
        </p:spPr>
        <p:txBody>
          <a:bodyPr wrap="none" rtlCol="0">
            <a:spAutoFit/>
          </a:bodyPr>
          <a:lstStyle/>
          <a:p>
            <a:r>
              <a:rPr lang="en-US" dirty="0" smtClean="0"/>
              <a:t>Cherry</a:t>
            </a:r>
            <a:endParaRPr lang="en-US" dirty="0"/>
          </a:p>
        </p:txBody>
      </p:sp>
      <p:sp>
        <p:nvSpPr>
          <p:cNvPr id="9" name="TextBox 8"/>
          <p:cNvSpPr txBox="1"/>
          <p:nvPr/>
        </p:nvSpPr>
        <p:spPr>
          <a:xfrm rot="16200000">
            <a:off x="1685913" y="4528656"/>
            <a:ext cx="782587" cy="369332"/>
          </a:xfrm>
          <a:prstGeom prst="rect">
            <a:avLst/>
          </a:prstGeom>
          <a:noFill/>
        </p:spPr>
        <p:txBody>
          <a:bodyPr wrap="none" rtlCol="0">
            <a:spAutoFit/>
          </a:bodyPr>
          <a:lstStyle/>
          <a:p>
            <a:r>
              <a:rPr lang="en-US" dirty="0" smtClean="0"/>
              <a:t>Maple</a:t>
            </a:r>
            <a:endParaRPr lang="en-US" dirty="0"/>
          </a:p>
        </p:txBody>
      </p:sp>
      <p:sp>
        <p:nvSpPr>
          <p:cNvPr id="10" name="TextBox 9"/>
          <p:cNvSpPr txBox="1"/>
          <p:nvPr/>
        </p:nvSpPr>
        <p:spPr>
          <a:xfrm>
            <a:off x="10886" y="1840077"/>
            <a:ext cx="841834" cy="369332"/>
          </a:xfrm>
          <a:prstGeom prst="rect">
            <a:avLst/>
          </a:prstGeom>
          <a:noFill/>
        </p:spPr>
        <p:txBody>
          <a:bodyPr wrap="none" rtlCol="0">
            <a:spAutoFit/>
          </a:bodyPr>
          <a:lstStyle/>
          <a:p>
            <a:r>
              <a:rPr lang="en-US" dirty="0" smtClean="0"/>
              <a:t>Walnut</a:t>
            </a:r>
            <a:endParaRPr lang="en-US" dirty="0"/>
          </a:p>
        </p:txBody>
      </p:sp>
      <p:sp>
        <p:nvSpPr>
          <p:cNvPr id="12" name="TextBox 11"/>
          <p:cNvSpPr txBox="1"/>
          <p:nvPr/>
        </p:nvSpPr>
        <p:spPr>
          <a:xfrm>
            <a:off x="10886" y="1621189"/>
            <a:ext cx="809837" cy="369332"/>
          </a:xfrm>
          <a:prstGeom prst="rect">
            <a:avLst/>
          </a:prstGeom>
          <a:noFill/>
        </p:spPr>
        <p:txBody>
          <a:bodyPr wrap="none" rtlCol="0">
            <a:spAutoFit/>
          </a:bodyPr>
          <a:lstStyle/>
          <a:p>
            <a:r>
              <a:rPr lang="en-US" dirty="0" smtClean="0"/>
              <a:t>Cherry</a:t>
            </a:r>
            <a:endParaRPr lang="en-US" dirty="0"/>
          </a:p>
        </p:txBody>
      </p:sp>
      <p:sp>
        <p:nvSpPr>
          <p:cNvPr id="13" name="TextBox 12"/>
          <p:cNvSpPr txBox="1"/>
          <p:nvPr/>
        </p:nvSpPr>
        <p:spPr>
          <a:xfrm>
            <a:off x="-9568" y="1337769"/>
            <a:ext cx="502061" cy="369332"/>
          </a:xfrm>
          <a:prstGeom prst="rect">
            <a:avLst/>
          </a:prstGeom>
          <a:noFill/>
        </p:spPr>
        <p:txBody>
          <a:bodyPr wrap="none" rtlCol="0">
            <a:spAutoFit/>
          </a:bodyPr>
          <a:lstStyle/>
          <a:p>
            <a:r>
              <a:rPr lang="en-US" dirty="0" smtClean="0"/>
              <a:t>Ash</a:t>
            </a:r>
            <a:endParaRPr lang="en-US"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220379"/>
            <a:ext cx="4937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585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072057"/>
            <a:ext cx="2286000" cy="5334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lnSpc>
                <a:spcPct val="120000"/>
              </a:lnSpc>
              <a:spcBef>
                <a:spcPts val="0"/>
              </a:spcBef>
            </a:pPr>
            <a:r>
              <a:rPr lang="en-US" sz="10000" b="1" dirty="0" smtClean="0">
                <a:latin typeface="Times New Roman" pitchFamily="18" charset="0"/>
                <a:cs typeface="Times New Roman" pitchFamily="18" charset="0"/>
              </a:rPr>
              <a:t>Review</a:t>
            </a: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1" y="0"/>
            <a:ext cx="9144000" cy="5970865"/>
          </a:xfrm>
          <a:prstGeom prst="rect">
            <a:avLst/>
          </a:prstGeom>
          <a:noFill/>
        </p:spPr>
        <p:txBody>
          <a:bodyPr wrap="square" rtlCol="0">
            <a:spAutoFit/>
          </a:bodyPr>
          <a:lstStyle/>
          <a:p>
            <a:pPr algn="ctr"/>
            <a:r>
              <a:rPr lang="en-US" b="1" u="sng" dirty="0">
                <a:latin typeface="Times New Roman" pitchFamily="18" charset="0"/>
                <a:cs typeface="Times New Roman" pitchFamily="18" charset="0"/>
              </a:rPr>
              <a:t>Cutting Board Plan of Procedures </a:t>
            </a:r>
          </a:p>
          <a:p>
            <a:r>
              <a:rPr lang="en-US" sz="1400" b="1" dirty="0" smtClean="0">
                <a:latin typeface="Times New Roman" pitchFamily="18" charset="0"/>
                <a:cs typeface="Times New Roman" pitchFamily="18" charset="0"/>
              </a:rPr>
              <a:t>Dimensions: 18</a:t>
            </a:r>
            <a:r>
              <a:rPr lang="en-US" sz="1400" b="1" dirty="0">
                <a:latin typeface="Times New Roman" pitchFamily="18" charset="0"/>
                <a:cs typeface="Times New Roman" pitchFamily="18" charset="0"/>
              </a:rPr>
              <a:t>” x 12</a:t>
            </a:r>
            <a:r>
              <a:rPr lang="en-US" sz="1400" b="1" dirty="0" smtClean="0">
                <a:latin typeface="Times New Roman" pitchFamily="18" charset="0"/>
                <a:cs typeface="Times New Roman" pitchFamily="18" charset="0"/>
              </a:rPr>
              <a:t>” x 1-1/4” +/-</a:t>
            </a:r>
          </a:p>
          <a:p>
            <a:r>
              <a:rPr lang="en-US" sz="1400" b="1" dirty="0" smtClean="0">
                <a:latin typeface="Times New Roman" pitchFamily="18" charset="0"/>
                <a:cs typeface="Times New Roman" pitchFamily="18" charset="0"/>
              </a:rPr>
              <a:t>Materials: Cherry, Maple, Ash    about 16 </a:t>
            </a:r>
            <a:r>
              <a:rPr lang="en-US" sz="1400" b="1" dirty="0">
                <a:latin typeface="Times New Roman" pitchFamily="18" charset="0"/>
                <a:cs typeface="Times New Roman" pitchFamily="18" charset="0"/>
              </a:rPr>
              <a:t>pieces @ </a:t>
            </a:r>
            <a:r>
              <a:rPr lang="en-US" sz="1400" b="1" dirty="0" smtClean="0">
                <a:latin typeface="Times New Roman" pitchFamily="18" charset="0"/>
                <a:cs typeface="Times New Roman" pitchFamily="18" charset="0"/>
              </a:rPr>
              <a:t>3/4” thick” </a:t>
            </a:r>
            <a:r>
              <a:rPr lang="en-US" sz="1400" b="1" dirty="0">
                <a:latin typeface="Times New Roman" pitchFamily="18" charset="0"/>
                <a:cs typeface="Times New Roman" pitchFamily="18" charset="0"/>
              </a:rPr>
              <a:t>or 14 pieces @ 7/8</a:t>
            </a:r>
            <a:r>
              <a:rPr lang="en-US" sz="1400" b="1" dirty="0" smtClean="0">
                <a:latin typeface="Times New Roman" pitchFamily="18" charset="0"/>
                <a:cs typeface="Times New Roman" pitchFamily="18" charset="0"/>
              </a:rPr>
              <a:t>” thick</a:t>
            </a:r>
            <a:endParaRPr lang="en-US" sz="1400" b="1" dirty="0">
              <a:latin typeface="Times New Roman" pitchFamily="18" charset="0"/>
              <a:cs typeface="Times New Roman" pitchFamily="18" charset="0"/>
            </a:endParaRPr>
          </a:p>
          <a:p>
            <a:endParaRPr lang="en-US" sz="1400" b="1" dirty="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1. </a:t>
            </a:r>
            <a:r>
              <a:rPr lang="en-US" sz="1400" b="1" u="sng" dirty="0" smtClean="0">
                <a:solidFill>
                  <a:srgbClr val="FFC000"/>
                </a:solidFill>
                <a:latin typeface="Times New Roman" pitchFamily="18" charset="0"/>
                <a:cs typeface="Times New Roman" pitchFamily="18" charset="0"/>
              </a:rPr>
              <a:t>Sketch</a:t>
            </a:r>
            <a:r>
              <a:rPr lang="en-US" sz="1400" b="1" dirty="0" smtClean="0">
                <a:solidFill>
                  <a:srgbClr val="FFC000"/>
                </a:solidFill>
                <a:latin typeface="Times New Roman" pitchFamily="18" charset="0"/>
                <a:cs typeface="Times New Roman" pitchFamily="18" charset="0"/>
              </a:rPr>
              <a:t> </a:t>
            </a:r>
            <a:r>
              <a:rPr lang="en-US" sz="1400" b="1" dirty="0">
                <a:solidFill>
                  <a:srgbClr val="FFC000"/>
                </a:solidFill>
                <a:latin typeface="Times New Roman" pitchFamily="18" charset="0"/>
                <a:cs typeface="Times New Roman" pitchFamily="18" charset="0"/>
              </a:rPr>
              <a:t>Blue Print </a:t>
            </a:r>
            <a:r>
              <a:rPr lang="en-US" sz="1400" b="1" dirty="0">
                <a:latin typeface="Times New Roman" pitchFamily="18" charset="0"/>
                <a:cs typeface="Times New Roman" pitchFamily="18" charset="0"/>
              </a:rPr>
              <a:t>(3 views: top, front, side</a:t>
            </a:r>
            <a:r>
              <a:rPr lang="en-US" sz="1400" b="1" dirty="0" smtClean="0">
                <a:latin typeface="Times New Roman" pitchFamily="18" charset="0"/>
                <a:cs typeface="Times New Roman" pitchFamily="18" charset="0"/>
              </a:rPr>
              <a:t>) Include your lumber pattern you would desire</a:t>
            </a:r>
            <a:endParaRPr lang="en-US" sz="1400" b="1" dirty="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2. </a:t>
            </a:r>
            <a:r>
              <a:rPr lang="en-US" sz="1400" b="1" u="sng" dirty="0" smtClean="0">
                <a:solidFill>
                  <a:srgbClr val="FFC000"/>
                </a:solidFill>
                <a:latin typeface="Times New Roman" pitchFamily="18" charset="0"/>
                <a:cs typeface="Times New Roman" pitchFamily="18" charset="0"/>
              </a:rPr>
              <a:t>Create</a:t>
            </a:r>
            <a:r>
              <a:rPr lang="en-US" sz="1400" b="1" dirty="0" smtClean="0">
                <a:solidFill>
                  <a:srgbClr val="FFC000"/>
                </a:solidFill>
                <a:latin typeface="Times New Roman" pitchFamily="18" charset="0"/>
                <a:cs typeface="Times New Roman" pitchFamily="18" charset="0"/>
              </a:rPr>
              <a:t> a Plan of Procedure </a:t>
            </a:r>
            <a:r>
              <a:rPr lang="en-US" sz="1400" b="1" dirty="0" smtClean="0">
                <a:latin typeface="Times New Roman" pitchFamily="18" charset="0"/>
                <a:cs typeface="Times New Roman" pitchFamily="18" charset="0"/>
              </a:rPr>
              <a:t>(think about it and try to create your own. Include Cost estimate!)</a:t>
            </a:r>
            <a:endParaRPr lang="en-US" sz="1400" b="1" dirty="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3. </a:t>
            </a:r>
            <a:r>
              <a:rPr lang="en-US" sz="1400" b="1" u="sng" dirty="0" smtClean="0">
                <a:solidFill>
                  <a:srgbClr val="FFC000"/>
                </a:solidFill>
                <a:latin typeface="Times New Roman" pitchFamily="18" charset="0"/>
                <a:cs typeface="Times New Roman" pitchFamily="18" charset="0"/>
              </a:rPr>
              <a:t>Cross cut</a:t>
            </a:r>
            <a:r>
              <a:rPr lang="en-US" sz="1400" b="1" dirty="0" smtClean="0">
                <a:solidFill>
                  <a:srgbClr val="FFC000"/>
                </a:solidFill>
                <a:latin typeface="Times New Roman" pitchFamily="18" charset="0"/>
                <a:cs typeface="Times New Roman" pitchFamily="18" charset="0"/>
              </a:rPr>
              <a:t> </a:t>
            </a:r>
            <a:r>
              <a:rPr lang="en-US" sz="1400" b="1" dirty="0">
                <a:solidFill>
                  <a:srgbClr val="FFC000"/>
                </a:solidFill>
                <a:latin typeface="Times New Roman" pitchFamily="18" charset="0"/>
                <a:cs typeface="Times New Roman" pitchFamily="18" charset="0"/>
              </a:rPr>
              <a:t>boards to 40” long +/- </a:t>
            </a:r>
            <a:r>
              <a:rPr lang="en-US" sz="1400" b="1" dirty="0">
                <a:latin typeface="Times New Roman" pitchFamily="18" charset="0"/>
                <a:cs typeface="Times New Roman" pitchFamily="18" charset="0"/>
              </a:rPr>
              <a:t>(rough </a:t>
            </a:r>
            <a:r>
              <a:rPr lang="en-US" sz="1400" b="1" dirty="0" smtClean="0">
                <a:latin typeface="Times New Roman" pitchFamily="18" charset="0"/>
                <a:cs typeface="Times New Roman" pitchFamily="18" charset="0"/>
              </a:rPr>
              <a:t>cut</a:t>
            </a:r>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to make more manageable) </a:t>
            </a:r>
            <a:r>
              <a:rPr lang="en-US" sz="1400" b="1" dirty="0" smtClean="0">
                <a:solidFill>
                  <a:srgbClr val="00B0F0"/>
                </a:solidFill>
                <a:latin typeface="Times New Roman" pitchFamily="18" charset="0"/>
                <a:cs typeface="Times New Roman" pitchFamily="18" charset="0"/>
              </a:rPr>
              <a:t>-miter saw</a:t>
            </a:r>
            <a:endParaRPr lang="en-US" sz="1400" b="1" dirty="0">
              <a:solidFill>
                <a:srgbClr val="00B0F0"/>
              </a:solidFill>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4. </a:t>
            </a:r>
            <a:r>
              <a:rPr lang="en-US" sz="1400" b="1" u="sng" dirty="0" smtClean="0">
                <a:solidFill>
                  <a:srgbClr val="FFC000"/>
                </a:solidFill>
                <a:latin typeface="Times New Roman" pitchFamily="18" charset="0"/>
                <a:cs typeface="Times New Roman" pitchFamily="18" charset="0"/>
              </a:rPr>
              <a:t>Plane</a:t>
            </a:r>
            <a:r>
              <a:rPr lang="en-US" sz="1400" b="1" dirty="0" smtClean="0">
                <a:solidFill>
                  <a:srgbClr val="FFC000"/>
                </a:solidFill>
                <a:latin typeface="Times New Roman" pitchFamily="18" charset="0"/>
                <a:cs typeface="Times New Roman" pitchFamily="18" charset="0"/>
              </a:rPr>
              <a:t> </a:t>
            </a:r>
            <a:r>
              <a:rPr lang="en-US" sz="1400" b="1" dirty="0">
                <a:solidFill>
                  <a:srgbClr val="FFC000"/>
                </a:solidFill>
                <a:latin typeface="Times New Roman" pitchFamily="18" charset="0"/>
                <a:cs typeface="Times New Roman" pitchFamily="18" charset="0"/>
              </a:rPr>
              <a:t>boards down to 7/8” </a:t>
            </a:r>
            <a:r>
              <a:rPr lang="en-US" sz="1400" b="1" dirty="0">
                <a:latin typeface="Times New Roman" pitchFamily="18" charset="0"/>
                <a:cs typeface="Times New Roman" pitchFamily="18" charset="0"/>
              </a:rPr>
              <a:t>(or 3/4</a:t>
            </a:r>
            <a:r>
              <a:rPr lang="en-US" sz="1400" b="1" dirty="0" smtClean="0">
                <a:latin typeface="Times New Roman" pitchFamily="18" charset="0"/>
                <a:cs typeface="Times New Roman" pitchFamily="18" charset="0"/>
              </a:rPr>
              <a:t>” depending on clean up). Plane all materials together for size similarity </a:t>
            </a:r>
            <a:r>
              <a:rPr lang="en-US" sz="1400" b="1" dirty="0" smtClean="0">
                <a:solidFill>
                  <a:srgbClr val="00B0F0"/>
                </a:solidFill>
                <a:latin typeface="Times New Roman" pitchFamily="18" charset="0"/>
                <a:cs typeface="Times New Roman" pitchFamily="18" charset="0"/>
              </a:rPr>
              <a:t>-planer</a:t>
            </a:r>
            <a:endParaRPr lang="en-US" sz="1400" b="1" dirty="0">
              <a:solidFill>
                <a:srgbClr val="00B0F0"/>
              </a:solidFill>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5. </a:t>
            </a:r>
            <a:r>
              <a:rPr lang="en-US" sz="1400" b="1" u="sng" dirty="0" smtClean="0">
                <a:solidFill>
                  <a:srgbClr val="FFC000"/>
                </a:solidFill>
                <a:latin typeface="Times New Roman" pitchFamily="18" charset="0"/>
                <a:cs typeface="Times New Roman" pitchFamily="18" charset="0"/>
              </a:rPr>
              <a:t>Joint</a:t>
            </a:r>
            <a:r>
              <a:rPr lang="en-US" sz="1400" b="1" dirty="0" smtClean="0">
                <a:solidFill>
                  <a:srgbClr val="FFC000"/>
                </a:solidFill>
                <a:latin typeface="Times New Roman" pitchFamily="18" charset="0"/>
                <a:cs typeface="Times New Roman" pitchFamily="18" charset="0"/>
              </a:rPr>
              <a:t> </a:t>
            </a:r>
            <a:r>
              <a:rPr lang="en-US" sz="1400" b="1" dirty="0">
                <a:solidFill>
                  <a:srgbClr val="FFC000"/>
                </a:solidFill>
                <a:latin typeface="Times New Roman" pitchFamily="18" charset="0"/>
                <a:cs typeface="Times New Roman" pitchFamily="18" charset="0"/>
              </a:rPr>
              <a:t>the best </a:t>
            </a:r>
            <a:r>
              <a:rPr lang="en-US" sz="1400" b="1" dirty="0" smtClean="0">
                <a:solidFill>
                  <a:srgbClr val="FFC000"/>
                </a:solidFill>
                <a:latin typeface="Times New Roman" pitchFamily="18" charset="0"/>
                <a:cs typeface="Times New Roman" pitchFamily="18" charset="0"/>
              </a:rPr>
              <a:t>edge of each board </a:t>
            </a:r>
            <a:r>
              <a:rPr lang="en-US" sz="1400" b="1" dirty="0" smtClean="0">
                <a:solidFill>
                  <a:srgbClr val="00B0F0"/>
                </a:solidFill>
                <a:latin typeface="Times New Roman" pitchFamily="18" charset="0"/>
                <a:cs typeface="Times New Roman" pitchFamily="18" charset="0"/>
              </a:rPr>
              <a:t>-jointer</a:t>
            </a:r>
            <a:endParaRPr lang="en-US" sz="1400" b="1" dirty="0">
              <a:solidFill>
                <a:srgbClr val="00B0F0"/>
              </a:solidFill>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6. </a:t>
            </a:r>
            <a:r>
              <a:rPr lang="en-US" sz="1400" b="1" u="sng" dirty="0" smtClean="0">
                <a:solidFill>
                  <a:srgbClr val="FFC000"/>
                </a:solidFill>
                <a:latin typeface="Times New Roman" pitchFamily="18" charset="0"/>
                <a:cs typeface="Times New Roman" pitchFamily="18" charset="0"/>
              </a:rPr>
              <a:t>Rip</a:t>
            </a:r>
            <a:r>
              <a:rPr lang="en-US" sz="1400" b="1" dirty="0" smtClean="0">
                <a:solidFill>
                  <a:srgbClr val="FFC000"/>
                </a:solidFill>
                <a:latin typeface="Times New Roman" pitchFamily="18" charset="0"/>
                <a:cs typeface="Times New Roman" pitchFamily="18" charset="0"/>
              </a:rPr>
              <a:t> boards to 1-1/2” wide “sticks” </a:t>
            </a:r>
            <a:r>
              <a:rPr lang="en-US" sz="1400" b="1" dirty="0">
                <a:latin typeface="Times New Roman" pitchFamily="18" charset="0"/>
                <a:cs typeface="Times New Roman" pitchFamily="18" charset="0"/>
              </a:rPr>
              <a:t>(or 1-3/8”)  </a:t>
            </a:r>
            <a:r>
              <a:rPr lang="en-US" sz="1400" b="1" dirty="0" smtClean="0">
                <a:solidFill>
                  <a:srgbClr val="00B0F0"/>
                </a:solidFill>
                <a:latin typeface="Times New Roman" pitchFamily="18" charset="0"/>
                <a:cs typeface="Times New Roman" pitchFamily="18" charset="0"/>
              </a:rPr>
              <a:t>-table saw </a:t>
            </a:r>
            <a:r>
              <a:rPr lang="en-US" sz="1400" b="1" dirty="0" smtClean="0">
                <a:solidFill>
                  <a:srgbClr val="FFFF00"/>
                </a:solidFill>
                <a:latin typeface="Times New Roman" pitchFamily="18" charset="0"/>
                <a:cs typeface="Times New Roman" pitchFamily="18" charset="0"/>
              </a:rPr>
              <a:t>**DEMO**</a:t>
            </a:r>
            <a:endParaRPr lang="en-US" sz="1400" b="1" dirty="0">
              <a:solidFill>
                <a:srgbClr val="FFFF00"/>
              </a:solidFill>
              <a:latin typeface="Times New Roman" pitchFamily="18" charset="0"/>
              <a:cs typeface="Times New Roman" pitchFamily="18" charset="0"/>
            </a:endParaRPr>
          </a:p>
          <a:p>
            <a:r>
              <a:rPr lang="en-US" sz="1400" b="1" dirty="0">
                <a:latin typeface="Times New Roman" pitchFamily="18" charset="0"/>
                <a:cs typeface="Times New Roman" pitchFamily="18" charset="0"/>
              </a:rPr>
              <a:t>7</a:t>
            </a:r>
            <a:r>
              <a:rPr lang="en-US" sz="1400" b="1" dirty="0" smtClean="0">
                <a:latin typeface="Times New Roman" pitchFamily="18" charset="0"/>
                <a:cs typeface="Times New Roman" pitchFamily="18" charset="0"/>
              </a:rPr>
              <a:t>. </a:t>
            </a:r>
            <a:r>
              <a:rPr lang="en-US" sz="1400" b="1" u="sng" dirty="0" smtClean="0">
                <a:solidFill>
                  <a:srgbClr val="FFC000"/>
                </a:solidFill>
                <a:latin typeface="Times New Roman" pitchFamily="18" charset="0"/>
                <a:cs typeface="Times New Roman" pitchFamily="18" charset="0"/>
              </a:rPr>
              <a:t>Cross cut</a:t>
            </a:r>
            <a:r>
              <a:rPr lang="en-US" sz="1400" b="1" dirty="0" smtClean="0">
                <a:solidFill>
                  <a:srgbClr val="FFC000"/>
                </a:solidFill>
                <a:latin typeface="Times New Roman" pitchFamily="18" charset="0"/>
                <a:cs typeface="Times New Roman" pitchFamily="18" charset="0"/>
              </a:rPr>
              <a:t> the “sticks” to </a:t>
            </a:r>
            <a:r>
              <a:rPr lang="en-US" sz="1400" b="1" dirty="0">
                <a:solidFill>
                  <a:srgbClr val="FFC000"/>
                </a:solidFill>
                <a:latin typeface="Times New Roman" pitchFamily="18" charset="0"/>
                <a:cs typeface="Times New Roman" pitchFamily="18" charset="0"/>
              </a:rPr>
              <a:t>20” </a:t>
            </a:r>
            <a:r>
              <a:rPr lang="en-US" sz="1400" b="1" dirty="0" smtClean="0">
                <a:solidFill>
                  <a:srgbClr val="FFC000"/>
                </a:solidFill>
                <a:latin typeface="Times New Roman" pitchFamily="18" charset="0"/>
                <a:cs typeface="Times New Roman" pitchFamily="18" charset="0"/>
              </a:rPr>
              <a:t>long </a:t>
            </a:r>
            <a:r>
              <a:rPr lang="en-US" sz="1400" b="1" dirty="0" smtClean="0">
                <a:latin typeface="Times New Roman" pitchFamily="18" charset="0"/>
                <a:cs typeface="Times New Roman" pitchFamily="18" charset="0"/>
              </a:rPr>
              <a:t>(1/2 for you, 1/2 for your partner) </a:t>
            </a:r>
            <a:r>
              <a:rPr lang="en-US" sz="1400" b="1" dirty="0" smtClean="0">
                <a:solidFill>
                  <a:srgbClr val="00B0F0"/>
                </a:solidFill>
                <a:latin typeface="Times New Roman" pitchFamily="18" charset="0"/>
                <a:cs typeface="Times New Roman" pitchFamily="18" charset="0"/>
              </a:rPr>
              <a:t>–miter saw</a:t>
            </a:r>
            <a:endParaRPr lang="en-US" sz="1400" b="1" dirty="0">
              <a:solidFill>
                <a:srgbClr val="00B0F0"/>
              </a:solidFill>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8. </a:t>
            </a:r>
            <a:r>
              <a:rPr lang="en-US" sz="1400" b="1" dirty="0" smtClean="0">
                <a:solidFill>
                  <a:srgbClr val="FFC000"/>
                </a:solidFill>
                <a:latin typeface="Times New Roman" pitchFamily="18" charset="0"/>
                <a:cs typeface="Times New Roman" pitchFamily="18" charset="0"/>
              </a:rPr>
              <a:t>Inspect the boards</a:t>
            </a:r>
            <a:r>
              <a:rPr lang="en-US" sz="1400" b="1" dirty="0" smtClean="0">
                <a:latin typeface="Times New Roman" pitchFamily="18" charset="0"/>
                <a:cs typeface="Times New Roman" pitchFamily="18" charset="0"/>
              </a:rPr>
              <a:t> (mark any imperfections, knots, holes, </a:t>
            </a:r>
            <a:r>
              <a:rPr lang="en-US" sz="1400" b="1" dirty="0" err="1" smtClean="0">
                <a:latin typeface="Times New Roman" pitchFamily="18" charset="0"/>
                <a:cs typeface="Times New Roman" pitchFamily="18" charset="0"/>
              </a:rPr>
              <a:t>etc</a:t>
            </a:r>
            <a:r>
              <a:rPr lang="en-US" sz="1400" b="1" dirty="0" smtClean="0">
                <a:latin typeface="Times New Roman" pitchFamily="18" charset="0"/>
                <a:cs typeface="Times New Roman" pitchFamily="18" charset="0"/>
              </a:rPr>
              <a:t>!) Mark end of boards with arrow to its side!</a:t>
            </a:r>
          </a:p>
          <a:p>
            <a:r>
              <a:rPr lang="en-US" sz="1400" b="1" dirty="0" smtClean="0">
                <a:latin typeface="Times New Roman" pitchFamily="18" charset="0"/>
                <a:cs typeface="Times New Roman" pitchFamily="18" charset="0"/>
              </a:rPr>
              <a:t>9. </a:t>
            </a:r>
            <a:r>
              <a:rPr lang="en-US" sz="1400" b="1" u="sng" dirty="0" smtClean="0">
                <a:solidFill>
                  <a:srgbClr val="FFC000"/>
                </a:solidFill>
                <a:latin typeface="Times New Roman" pitchFamily="18" charset="0"/>
                <a:cs typeface="Times New Roman" pitchFamily="18" charset="0"/>
              </a:rPr>
              <a:t>Lay-out </a:t>
            </a:r>
            <a:r>
              <a:rPr lang="en-US" sz="1400" b="1" dirty="0" smtClean="0">
                <a:solidFill>
                  <a:srgbClr val="FFC000"/>
                </a:solidFill>
                <a:latin typeface="Times New Roman" pitchFamily="18" charset="0"/>
                <a:cs typeface="Times New Roman" pitchFamily="18" charset="0"/>
              </a:rPr>
              <a:t>the boards in a pattern on top of 2 claps </a:t>
            </a:r>
            <a:r>
              <a:rPr lang="en-US" sz="1400" b="1" dirty="0" smtClean="0">
                <a:latin typeface="Times New Roman" pitchFamily="18" charset="0"/>
                <a:cs typeface="Times New Roman" pitchFamily="18" charset="0"/>
              </a:rPr>
              <a:t>and have a 3</a:t>
            </a:r>
            <a:r>
              <a:rPr lang="en-US" sz="1400" b="1" baseline="30000" dirty="0" smtClean="0">
                <a:latin typeface="Times New Roman" pitchFamily="18" charset="0"/>
                <a:cs typeface="Times New Roman" pitchFamily="18" charset="0"/>
              </a:rPr>
              <a:t>rd</a:t>
            </a:r>
            <a:r>
              <a:rPr lang="en-US" sz="1400" b="1" dirty="0" smtClean="0">
                <a:latin typeface="Times New Roman" pitchFamily="18" charset="0"/>
                <a:cs typeface="Times New Roman" pitchFamily="18" charset="0"/>
              </a:rPr>
              <a:t> clamp ready. Make sure to keep the imperfections  </a:t>
            </a:r>
          </a:p>
          <a:p>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on the same side! Make sure you have a “dummy board to absorb clamp marks! Roll the boards onto their </a:t>
            </a:r>
          </a:p>
          <a:p>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side and glue corner to corner and side to side! Leave nothing dry! Roll boards back together and  </a:t>
            </a:r>
          </a:p>
          <a:p>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clamp snugging 2 bottom clamps then upper, bottom, upper etc… </a:t>
            </a:r>
            <a:r>
              <a:rPr lang="en-US" sz="1400" b="1" dirty="0" smtClean="0">
                <a:solidFill>
                  <a:srgbClr val="FFFF00"/>
                </a:solidFill>
                <a:latin typeface="Times New Roman" pitchFamily="18" charset="0"/>
                <a:cs typeface="Times New Roman" pitchFamily="18" charset="0"/>
              </a:rPr>
              <a:t>**DEMO**</a:t>
            </a:r>
          </a:p>
          <a:p>
            <a:r>
              <a:rPr lang="en-US" sz="1400" b="1" dirty="0" smtClean="0">
                <a:latin typeface="Times New Roman" pitchFamily="18" charset="0"/>
                <a:cs typeface="Times New Roman" pitchFamily="18" charset="0"/>
              </a:rPr>
              <a:t>10. </a:t>
            </a:r>
            <a:r>
              <a:rPr lang="en-US" sz="1400" b="1" u="sng" dirty="0" smtClean="0">
                <a:solidFill>
                  <a:srgbClr val="FFC000"/>
                </a:solidFill>
                <a:latin typeface="Times New Roman" pitchFamily="18" charset="0"/>
                <a:cs typeface="Times New Roman" pitchFamily="18" charset="0"/>
              </a:rPr>
              <a:t>Scrape</a:t>
            </a:r>
            <a:r>
              <a:rPr lang="en-US" sz="1400" b="1" dirty="0" smtClean="0">
                <a:solidFill>
                  <a:srgbClr val="FFC000"/>
                </a:solidFill>
                <a:latin typeface="Times New Roman" pitchFamily="18" charset="0"/>
                <a:cs typeface="Times New Roman" pitchFamily="18" charset="0"/>
              </a:rPr>
              <a:t> </a:t>
            </a:r>
            <a:r>
              <a:rPr lang="en-US" sz="1400" b="1" dirty="0">
                <a:solidFill>
                  <a:srgbClr val="FFC000"/>
                </a:solidFill>
                <a:latin typeface="Times New Roman" pitchFamily="18" charset="0"/>
                <a:cs typeface="Times New Roman" pitchFamily="18" charset="0"/>
              </a:rPr>
              <a:t>ALL the glue off the </a:t>
            </a:r>
            <a:r>
              <a:rPr lang="en-US" sz="1400" b="1" dirty="0" smtClean="0">
                <a:solidFill>
                  <a:srgbClr val="FFC000"/>
                </a:solidFill>
                <a:latin typeface="Times New Roman" pitchFamily="18" charset="0"/>
                <a:cs typeface="Times New Roman" pitchFamily="18" charset="0"/>
              </a:rPr>
              <a:t>boards, even the black marks from the clamps</a:t>
            </a:r>
            <a:r>
              <a:rPr lang="en-US" sz="1400" b="1" dirty="0" smtClean="0">
                <a:latin typeface="Times New Roman" pitchFamily="18" charset="0"/>
                <a:cs typeface="Times New Roman" pitchFamily="18" charset="0"/>
              </a:rPr>
              <a:t>. (Glue gets harder than wood and chips </a:t>
            </a:r>
          </a:p>
          <a:p>
            <a:r>
              <a:rPr lang="en-US" sz="1400" b="1" dirty="0">
                <a:latin typeface="Times New Roman" pitchFamily="18" charset="0"/>
                <a:cs typeface="Times New Roman" pitchFamily="18" charset="0"/>
              </a:rPr>
              <a:t> </a:t>
            </a:r>
            <a:r>
              <a:rPr lang="en-US" sz="1400" b="1" dirty="0" smtClean="0">
                <a:latin typeface="Times New Roman" pitchFamily="18" charset="0"/>
                <a:cs typeface="Times New Roman" pitchFamily="18" charset="0"/>
              </a:rPr>
              <a:t>     the planer blades!)</a:t>
            </a:r>
            <a:endParaRPr lang="en-US" sz="1400" b="1" dirty="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11. </a:t>
            </a:r>
            <a:r>
              <a:rPr lang="en-US" sz="1400" b="1" u="sng" dirty="0" smtClean="0">
                <a:solidFill>
                  <a:srgbClr val="FFC000"/>
                </a:solidFill>
                <a:latin typeface="Times New Roman" pitchFamily="18" charset="0"/>
                <a:cs typeface="Times New Roman" pitchFamily="18" charset="0"/>
              </a:rPr>
              <a:t>Plane</a:t>
            </a:r>
            <a:r>
              <a:rPr lang="en-US" sz="1400" b="1" dirty="0" smtClean="0">
                <a:solidFill>
                  <a:srgbClr val="FFC000"/>
                </a:solidFill>
                <a:latin typeface="Times New Roman" pitchFamily="18" charset="0"/>
                <a:cs typeface="Times New Roman" pitchFamily="18" charset="0"/>
              </a:rPr>
              <a:t> cutting board to 1-1/4” +/- thick </a:t>
            </a:r>
            <a:r>
              <a:rPr lang="en-US" sz="1400" b="1" dirty="0" smtClean="0">
                <a:solidFill>
                  <a:srgbClr val="00B0F0"/>
                </a:solidFill>
                <a:latin typeface="Times New Roman" pitchFamily="18" charset="0"/>
                <a:cs typeface="Times New Roman" pitchFamily="18" charset="0"/>
              </a:rPr>
              <a:t>-planer</a:t>
            </a:r>
          </a:p>
          <a:p>
            <a:r>
              <a:rPr lang="en-US" sz="1400" b="1" dirty="0" smtClean="0">
                <a:latin typeface="Times New Roman" pitchFamily="18" charset="0"/>
                <a:cs typeface="Times New Roman" pitchFamily="18" charset="0"/>
              </a:rPr>
              <a:t>12.  </a:t>
            </a:r>
            <a:r>
              <a:rPr lang="en-US" sz="1400" b="1" u="sng" dirty="0" smtClean="0">
                <a:solidFill>
                  <a:srgbClr val="FFC000"/>
                </a:solidFill>
                <a:latin typeface="Times New Roman" pitchFamily="18" charset="0"/>
                <a:cs typeface="Times New Roman" pitchFamily="18" charset="0"/>
              </a:rPr>
              <a:t>Square</a:t>
            </a:r>
            <a:r>
              <a:rPr lang="en-US" sz="1400" b="1" dirty="0" smtClean="0">
                <a:solidFill>
                  <a:srgbClr val="FFC000"/>
                </a:solidFill>
                <a:latin typeface="Times New Roman" pitchFamily="18" charset="0"/>
                <a:cs typeface="Times New Roman" pitchFamily="18" charset="0"/>
              </a:rPr>
              <a:t> up the cutting board (all four sides) </a:t>
            </a:r>
            <a:r>
              <a:rPr lang="en-US" sz="1400" b="1" dirty="0" smtClean="0">
                <a:solidFill>
                  <a:srgbClr val="00B0F0"/>
                </a:solidFill>
                <a:latin typeface="Times New Roman" pitchFamily="18" charset="0"/>
                <a:cs typeface="Times New Roman" pitchFamily="18" charset="0"/>
              </a:rPr>
              <a:t>–table saw</a:t>
            </a:r>
            <a:endParaRPr lang="en-US" sz="1400" b="1" dirty="0">
              <a:solidFill>
                <a:srgbClr val="00B0F0"/>
              </a:solidFill>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13. </a:t>
            </a:r>
            <a:r>
              <a:rPr lang="en-US" sz="1400" b="1" u="sng" dirty="0" smtClean="0">
                <a:solidFill>
                  <a:srgbClr val="FFC000"/>
                </a:solidFill>
                <a:latin typeface="Times New Roman" pitchFamily="18" charset="0"/>
                <a:cs typeface="Times New Roman" pitchFamily="18" charset="0"/>
              </a:rPr>
              <a:t>Lay-out</a:t>
            </a:r>
            <a:r>
              <a:rPr lang="en-US" sz="1400" b="1" dirty="0" smtClean="0">
                <a:solidFill>
                  <a:srgbClr val="FFC000"/>
                </a:solidFill>
                <a:latin typeface="Times New Roman" pitchFamily="18" charset="0"/>
                <a:cs typeface="Times New Roman" pitchFamily="18" charset="0"/>
              </a:rPr>
              <a:t> the corners and round them off </a:t>
            </a:r>
            <a:r>
              <a:rPr lang="en-US" sz="1400" b="1" dirty="0" smtClean="0">
                <a:solidFill>
                  <a:srgbClr val="00B0F0"/>
                </a:solidFill>
                <a:latin typeface="Times New Roman" pitchFamily="18" charset="0"/>
                <a:cs typeface="Times New Roman" pitchFamily="18" charset="0"/>
              </a:rPr>
              <a:t>–belt sander</a:t>
            </a:r>
          </a:p>
          <a:p>
            <a:r>
              <a:rPr lang="en-US" sz="1400" b="1" dirty="0" smtClean="0">
                <a:latin typeface="Times New Roman" pitchFamily="18" charset="0"/>
                <a:cs typeface="Times New Roman" pitchFamily="18" charset="0"/>
              </a:rPr>
              <a:t>14. </a:t>
            </a:r>
            <a:r>
              <a:rPr lang="en-US" sz="1400" b="1" u="sng" dirty="0" smtClean="0">
                <a:solidFill>
                  <a:srgbClr val="FFC000"/>
                </a:solidFill>
                <a:latin typeface="Times New Roman" pitchFamily="18" charset="0"/>
                <a:cs typeface="Times New Roman" pitchFamily="18" charset="0"/>
              </a:rPr>
              <a:t>Router</a:t>
            </a:r>
            <a:r>
              <a:rPr lang="en-US" sz="1400" b="1" dirty="0" smtClean="0">
                <a:solidFill>
                  <a:srgbClr val="FFC000"/>
                </a:solidFill>
                <a:latin typeface="Times New Roman" pitchFamily="18" charset="0"/>
                <a:cs typeface="Times New Roman" pitchFamily="18" charset="0"/>
              </a:rPr>
              <a:t> </a:t>
            </a:r>
            <a:r>
              <a:rPr lang="en-US" sz="1400" b="1" dirty="0">
                <a:solidFill>
                  <a:srgbClr val="FFC000"/>
                </a:solidFill>
                <a:latin typeface="Times New Roman" pitchFamily="18" charset="0"/>
                <a:cs typeface="Times New Roman" pitchFamily="18" charset="0"/>
              </a:rPr>
              <a:t>all the edges </a:t>
            </a:r>
            <a:r>
              <a:rPr lang="en-US" sz="1400" b="1" dirty="0">
                <a:latin typeface="Times New Roman" pitchFamily="18" charset="0"/>
                <a:cs typeface="Times New Roman" pitchFamily="18" charset="0"/>
              </a:rPr>
              <a:t>(round over bit</a:t>
            </a:r>
            <a:r>
              <a:rPr lang="en-US" sz="1400" b="1" dirty="0" smtClean="0">
                <a:latin typeface="Times New Roman" pitchFamily="18" charset="0"/>
                <a:cs typeface="Times New Roman" pitchFamily="18" charset="0"/>
              </a:rPr>
              <a:t>) </a:t>
            </a:r>
            <a:r>
              <a:rPr lang="en-US" sz="1400" b="1" dirty="0" smtClean="0">
                <a:solidFill>
                  <a:srgbClr val="00B0F0"/>
                </a:solidFill>
                <a:latin typeface="Times New Roman" pitchFamily="18" charset="0"/>
                <a:cs typeface="Times New Roman" pitchFamily="18" charset="0"/>
              </a:rPr>
              <a:t>-router</a:t>
            </a:r>
            <a:endParaRPr lang="en-US" sz="1400" b="1" dirty="0">
              <a:solidFill>
                <a:srgbClr val="00B0F0"/>
              </a:solidFill>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15. </a:t>
            </a:r>
            <a:r>
              <a:rPr lang="en-US" sz="1400" b="1" u="sng" dirty="0" smtClean="0">
                <a:solidFill>
                  <a:srgbClr val="FFC000"/>
                </a:solidFill>
                <a:latin typeface="Times New Roman" pitchFamily="18" charset="0"/>
                <a:cs typeface="Times New Roman" pitchFamily="18" charset="0"/>
              </a:rPr>
              <a:t>Sand</a:t>
            </a:r>
            <a:r>
              <a:rPr lang="en-US" sz="1400" b="1" dirty="0" smtClean="0">
                <a:solidFill>
                  <a:srgbClr val="FFC000"/>
                </a:solidFill>
                <a:latin typeface="Times New Roman" pitchFamily="18" charset="0"/>
                <a:cs typeface="Times New Roman" pitchFamily="18" charset="0"/>
              </a:rPr>
              <a:t> all over </a:t>
            </a:r>
            <a:r>
              <a:rPr lang="en-US" sz="1400" b="1" dirty="0">
                <a:latin typeface="Times New Roman" pitchFamily="18" charset="0"/>
                <a:cs typeface="Times New Roman" pitchFamily="18" charset="0"/>
              </a:rPr>
              <a:t>(120 &amp; 220 grit</a:t>
            </a:r>
            <a:r>
              <a:rPr lang="en-US" sz="1400" b="1" dirty="0" smtClean="0">
                <a:latin typeface="Times New Roman" pitchFamily="18" charset="0"/>
                <a:cs typeface="Times New Roman" pitchFamily="18" charset="0"/>
              </a:rPr>
              <a:t>) </a:t>
            </a:r>
            <a:r>
              <a:rPr lang="en-US" sz="1400" b="1" dirty="0" smtClean="0">
                <a:solidFill>
                  <a:srgbClr val="00B0F0"/>
                </a:solidFill>
                <a:latin typeface="Times New Roman" pitchFamily="18" charset="0"/>
                <a:cs typeface="Times New Roman" pitchFamily="18" charset="0"/>
              </a:rPr>
              <a:t>–palm sander</a:t>
            </a:r>
          </a:p>
          <a:p>
            <a:r>
              <a:rPr lang="en-US" sz="1400" b="1" dirty="0" smtClean="0">
                <a:latin typeface="Times New Roman" pitchFamily="18" charset="0"/>
                <a:cs typeface="Times New Roman" pitchFamily="18" charset="0"/>
              </a:rPr>
              <a:t>16</a:t>
            </a:r>
            <a:r>
              <a:rPr lang="en-US" sz="1400" b="1" dirty="0" smtClean="0">
                <a:solidFill>
                  <a:srgbClr val="FFC000"/>
                </a:solidFill>
                <a:latin typeface="Times New Roman" pitchFamily="18" charset="0"/>
                <a:cs typeface="Times New Roman" pitchFamily="18" charset="0"/>
              </a:rPr>
              <a:t>. </a:t>
            </a:r>
            <a:r>
              <a:rPr lang="en-US" sz="1400" b="1" u="sng" dirty="0" smtClean="0">
                <a:solidFill>
                  <a:srgbClr val="FFC000"/>
                </a:solidFill>
                <a:latin typeface="Times New Roman" pitchFamily="18" charset="0"/>
                <a:cs typeface="Times New Roman" pitchFamily="18" charset="0"/>
              </a:rPr>
              <a:t>Lay-out</a:t>
            </a:r>
            <a:r>
              <a:rPr lang="en-US" sz="1400" b="1" dirty="0" smtClean="0">
                <a:solidFill>
                  <a:srgbClr val="FFC000"/>
                </a:solidFill>
                <a:latin typeface="Times New Roman" pitchFamily="18" charset="0"/>
                <a:cs typeface="Times New Roman" pitchFamily="18" charset="0"/>
              </a:rPr>
              <a:t> holes for feet, </a:t>
            </a:r>
            <a:r>
              <a:rPr lang="en-US" sz="1400" b="1" u="sng" dirty="0" smtClean="0">
                <a:solidFill>
                  <a:srgbClr val="FFC000"/>
                </a:solidFill>
                <a:latin typeface="Times New Roman" pitchFamily="18" charset="0"/>
                <a:cs typeface="Times New Roman" pitchFamily="18" charset="0"/>
              </a:rPr>
              <a:t>drill</a:t>
            </a:r>
            <a:r>
              <a:rPr lang="en-US" sz="1400" b="1" dirty="0">
                <a:solidFill>
                  <a:srgbClr val="FFC000"/>
                </a:solidFill>
                <a:latin typeface="Times New Roman" pitchFamily="18" charset="0"/>
                <a:cs typeface="Times New Roman" pitchFamily="18" charset="0"/>
              </a:rPr>
              <a:t> </a:t>
            </a:r>
            <a:r>
              <a:rPr lang="en-US" sz="1400" b="1" dirty="0" smtClean="0">
                <a:solidFill>
                  <a:srgbClr val="FFC000"/>
                </a:solidFill>
                <a:latin typeface="Times New Roman" pitchFamily="18" charset="0"/>
                <a:cs typeface="Times New Roman" pitchFamily="18" charset="0"/>
              </a:rPr>
              <a:t>with </a:t>
            </a:r>
            <a:r>
              <a:rPr lang="en-US" sz="1400" b="1" dirty="0" err="1" smtClean="0">
                <a:solidFill>
                  <a:srgbClr val="FFC000"/>
                </a:solidFill>
                <a:latin typeface="Times New Roman" pitchFamily="18" charset="0"/>
                <a:cs typeface="Times New Roman" pitchFamily="18" charset="0"/>
              </a:rPr>
              <a:t>Forstner</a:t>
            </a:r>
            <a:r>
              <a:rPr lang="en-US" sz="1400" b="1" dirty="0" smtClean="0">
                <a:solidFill>
                  <a:srgbClr val="FFC000"/>
                </a:solidFill>
                <a:latin typeface="Times New Roman" pitchFamily="18" charset="0"/>
                <a:cs typeface="Times New Roman" pitchFamily="18" charset="0"/>
              </a:rPr>
              <a:t> bit, and install them</a:t>
            </a:r>
          </a:p>
          <a:p>
            <a:r>
              <a:rPr lang="en-US" sz="1400" b="1" dirty="0">
                <a:solidFill>
                  <a:srgbClr val="FFC000"/>
                </a:solidFill>
                <a:latin typeface="Times New Roman" pitchFamily="18" charset="0"/>
                <a:cs typeface="Times New Roman" pitchFamily="18" charset="0"/>
              </a:rPr>
              <a:t> </a:t>
            </a:r>
            <a:r>
              <a:rPr lang="en-US" sz="1400" b="1" dirty="0" smtClean="0">
                <a:solidFill>
                  <a:srgbClr val="FFC000"/>
                </a:solidFill>
                <a:latin typeface="Times New Roman" pitchFamily="18" charset="0"/>
                <a:cs typeface="Times New Roman" pitchFamily="18" charset="0"/>
              </a:rPr>
              <a:t>     </a:t>
            </a:r>
            <a:r>
              <a:rPr lang="en-US" sz="1400" b="1" dirty="0" smtClean="0">
                <a:latin typeface="Times New Roman" pitchFamily="18" charset="0"/>
                <a:cs typeface="Times New Roman" pitchFamily="18" charset="0"/>
              </a:rPr>
              <a:t>(make sure hole is all on one board and not between them. About 1-1/4 inches from each edge) </a:t>
            </a:r>
            <a:r>
              <a:rPr lang="en-US" sz="1400" b="1" dirty="0" smtClean="0">
                <a:solidFill>
                  <a:srgbClr val="00B0F0"/>
                </a:solidFill>
                <a:latin typeface="Times New Roman" pitchFamily="18" charset="0"/>
                <a:cs typeface="Times New Roman" pitchFamily="18" charset="0"/>
              </a:rPr>
              <a:t>–drill press</a:t>
            </a:r>
          </a:p>
          <a:p>
            <a:r>
              <a:rPr lang="en-US" sz="1400" b="1" dirty="0" smtClean="0">
                <a:latin typeface="Times New Roman" pitchFamily="18" charset="0"/>
                <a:cs typeface="Times New Roman" pitchFamily="18" charset="0"/>
              </a:rPr>
              <a:t>17. </a:t>
            </a:r>
            <a:r>
              <a:rPr lang="en-US" sz="1400" b="1" u="sng" dirty="0" smtClean="0">
                <a:solidFill>
                  <a:srgbClr val="FFC000"/>
                </a:solidFill>
                <a:latin typeface="Times New Roman" pitchFamily="18" charset="0"/>
                <a:cs typeface="Times New Roman" pitchFamily="18" charset="0"/>
              </a:rPr>
              <a:t>Apply</a:t>
            </a:r>
            <a:r>
              <a:rPr lang="en-US" sz="1400" b="1" dirty="0" smtClean="0">
                <a:solidFill>
                  <a:srgbClr val="FFC000"/>
                </a:solidFill>
                <a:latin typeface="Times New Roman" pitchFamily="18" charset="0"/>
                <a:cs typeface="Times New Roman" pitchFamily="18" charset="0"/>
              </a:rPr>
              <a:t> </a:t>
            </a:r>
            <a:r>
              <a:rPr lang="en-US" sz="1400" b="1" dirty="0">
                <a:solidFill>
                  <a:srgbClr val="FFC000"/>
                </a:solidFill>
                <a:latin typeface="Times New Roman" pitchFamily="18" charset="0"/>
                <a:cs typeface="Times New Roman" pitchFamily="18" charset="0"/>
              </a:rPr>
              <a:t>Mineral </a:t>
            </a:r>
            <a:r>
              <a:rPr lang="en-US" sz="1400" b="1" dirty="0" smtClean="0">
                <a:solidFill>
                  <a:srgbClr val="FFC000"/>
                </a:solidFill>
                <a:latin typeface="Times New Roman" pitchFamily="18" charset="0"/>
                <a:cs typeface="Times New Roman" pitchFamily="18" charset="0"/>
              </a:rPr>
              <a:t>oil </a:t>
            </a:r>
            <a:r>
              <a:rPr lang="en-US" sz="1400" b="1" dirty="0">
                <a:latin typeface="Times New Roman" pitchFamily="18" charset="0"/>
                <a:cs typeface="Times New Roman" pitchFamily="18" charset="0"/>
              </a:rPr>
              <a:t>(MULTIPLE COATS!!) </a:t>
            </a:r>
            <a:r>
              <a:rPr lang="en-US" sz="1400" b="1" dirty="0" smtClean="0">
                <a:solidFill>
                  <a:srgbClr val="FFFF00"/>
                </a:solidFill>
                <a:latin typeface="Times New Roman" pitchFamily="18" charset="0"/>
                <a:cs typeface="Times New Roman" pitchFamily="18" charset="0"/>
              </a:rPr>
              <a:t>**DEMO**</a:t>
            </a:r>
          </a:p>
          <a:p>
            <a:r>
              <a:rPr lang="en-US" sz="1400" b="1" dirty="0">
                <a:solidFill>
                  <a:srgbClr val="FFFF00"/>
                </a:solidFill>
                <a:latin typeface="Times New Roman" pitchFamily="18" charset="0"/>
                <a:cs typeface="Times New Roman" pitchFamily="18" charset="0"/>
              </a:rPr>
              <a:t> </a:t>
            </a:r>
            <a:r>
              <a:rPr lang="en-US" sz="1400" b="1" dirty="0" smtClean="0">
                <a:solidFill>
                  <a:srgbClr val="FFFF00"/>
                </a:solidFill>
                <a:latin typeface="Times New Roman" pitchFamily="18" charset="0"/>
                <a:cs typeface="Times New Roman" pitchFamily="18" charset="0"/>
              </a:rPr>
              <a:t>    </a:t>
            </a:r>
            <a:r>
              <a:rPr lang="en-US" sz="1400" b="1" dirty="0" smtClean="0">
                <a:latin typeface="Times New Roman" pitchFamily="18" charset="0"/>
                <a:cs typeface="Times New Roman" pitchFamily="18" charset="0"/>
              </a:rPr>
              <a:t> (one coat a day for a week, once a week for a month, once a month for a year, as needed)</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97637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886" y="6019800"/>
            <a:ext cx="2286000" cy="8382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1200" b="1" dirty="0" smtClean="0">
                <a:latin typeface="Times New Roman" pitchFamily="18" charset="0"/>
                <a:cs typeface="Times New Roman" pitchFamily="18" charset="0"/>
              </a:rPr>
              <a:t>Step #2: Plan of Procedure</a:t>
            </a:r>
            <a:endParaRPr lang="en-US" sz="11200" b="1" dirty="0">
              <a:latin typeface="Times New Roman" pitchFamily="18" charset="0"/>
              <a:cs typeface="Times New Roman" pitchFamily="18" charset="0"/>
            </a:endParaRPr>
          </a:p>
          <a:p>
            <a:pPr algn="ctr"/>
            <a:endParaRPr lang="en-US"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52894" y="-304800"/>
            <a:ext cx="5257800" cy="3943350"/>
          </a:xfrm>
          <a:prstGeom prst="rect">
            <a:avLst/>
          </a:prstGeom>
        </p:spPr>
      </p:pic>
      <p:sp>
        <p:nvSpPr>
          <p:cNvPr id="5" name="TextBox 4"/>
          <p:cNvSpPr txBox="1"/>
          <p:nvPr/>
        </p:nvSpPr>
        <p:spPr>
          <a:xfrm>
            <a:off x="0" y="3581400"/>
            <a:ext cx="9144000" cy="1815882"/>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What steps do you think you need to take to get a cutting board from a rough cut piece of lumber and onto the store shelves? In this step, I want you to </a:t>
            </a:r>
            <a:r>
              <a:rPr lang="en-US" sz="1600" b="1" u="sng" dirty="0" smtClean="0">
                <a:latin typeface="Times New Roman" pitchFamily="18" charset="0"/>
                <a:cs typeface="Times New Roman" pitchFamily="18" charset="0"/>
              </a:rPr>
              <a:t>document the process </a:t>
            </a:r>
            <a:r>
              <a:rPr lang="en-US" sz="1600" b="1" dirty="0" smtClean="0">
                <a:latin typeface="Times New Roman" pitchFamily="18" charset="0"/>
                <a:cs typeface="Times New Roman" pitchFamily="18" charset="0"/>
              </a:rPr>
              <a:t>you think it will take. Be sure to keep in mind how to square a board. Your plans do not have to go into great detail. The main purpose of this is to get you thinking about the process of taking a product from square one to finish. Once you have created a plan of procedure and a blueprint, show Mr. Shearer. I will give you my plan of procedure that I want you to follow. Compare it to yours. How close were you? Be sure to keep all the paperwork so it can be handed in for a grade, as it is part of your rubric.</a:t>
            </a:r>
            <a:endParaRPr lang="en-US" sz="1600" b="1" dirty="0">
              <a:latin typeface="Times New Roman" pitchFamily="18" charset="0"/>
              <a:cs typeface="Times New Roman" pitchFamily="18" charset="0"/>
            </a:endParaRPr>
          </a:p>
        </p:txBody>
      </p:sp>
      <p:sp>
        <p:nvSpPr>
          <p:cNvPr id="10" name="TextBox 9"/>
          <p:cNvSpPr txBox="1"/>
          <p:nvPr/>
        </p:nvSpPr>
        <p:spPr>
          <a:xfrm>
            <a:off x="5562600" y="0"/>
            <a:ext cx="2595582" cy="1107996"/>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Previous Steps:</a:t>
            </a:r>
          </a:p>
          <a:p>
            <a:r>
              <a:rPr lang="en-US" sz="2400" b="1" dirty="0" smtClean="0">
                <a:latin typeface="Times New Roman" pitchFamily="18" charset="0"/>
                <a:cs typeface="Times New Roman" pitchFamily="18" charset="0"/>
              </a:rPr>
              <a:t>Step:1 – Blueprint</a:t>
            </a:r>
          </a:p>
          <a:p>
            <a:endParaRPr lang="en-US" dirty="0"/>
          </a:p>
        </p:txBody>
      </p:sp>
    </p:spTree>
    <p:extLst>
      <p:ext uri="{BB962C8B-B14F-4D97-AF65-F5344CB8AC3E}">
        <p14:creationId xmlns:p14="http://schemas.microsoft.com/office/powerpoint/2010/main" val="280977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886" y="6019800"/>
            <a:ext cx="2286000" cy="8382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1200" b="1" dirty="0" smtClean="0">
                <a:latin typeface="Times New Roman" pitchFamily="18" charset="0"/>
                <a:cs typeface="Times New Roman" pitchFamily="18" charset="0"/>
              </a:rPr>
              <a:t>Step #3: Cut Lumber</a:t>
            </a:r>
            <a:endParaRPr lang="en-US" sz="11200" b="1" dirty="0">
              <a:latin typeface="Times New Roman" pitchFamily="18" charset="0"/>
              <a:cs typeface="Times New Roman" pitchFamily="18" charset="0"/>
            </a:endParaRPr>
          </a:p>
          <a:p>
            <a:pPr algn="ctr"/>
            <a:endParaRPr lang="en-US"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0" y="3946899"/>
            <a:ext cx="9144000" cy="2062103"/>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For this step you should partner up with somebody. You will use the </a:t>
            </a:r>
            <a:r>
              <a:rPr lang="en-US" sz="1600" b="1" u="sng" dirty="0" smtClean="0">
                <a:latin typeface="Times New Roman" pitchFamily="18" charset="0"/>
                <a:cs typeface="Times New Roman" pitchFamily="18" charset="0"/>
              </a:rPr>
              <a:t>miter saw to cross cut the material down to a more manageable size</a:t>
            </a:r>
            <a:r>
              <a:rPr lang="en-US" sz="1600" b="1" dirty="0" smtClean="0">
                <a:latin typeface="Times New Roman" pitchFamily="18" charset="0"/>
                <a:cs typeface="Times New Roman" pitchFamily="18" charset="0"/>
              </a:rPr>
              <a:t>. In the photo above, you will see the three boards that were already cut down to 40 inch lengths. Each person will get half of each board. If a board is 6 inches wide, and the next step we are ripping them into 1-1/2 inch “sticks,”  how many “sticks” will you get out of each board for each person? How many boards do you need to chop down to 40” lengths so each person has enough materials? These are some questions that you will need to ask yourself and figure out!</a:t>
            </a:r>
          </a:p>
          <a:p>
            <a:endParaRPr lang="en-US" sz="1600" b="1" dirty="0" smtClean="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**Safety test must be passed before you can run this machine**</a:t>
            </a:r>
            <a:endParaRPr lang="en-US" sz="1600" b="1" dirty="0">
              <a:solidFill>
                <a:srgbClr val="FFFF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334000" cy="4000500"/>
          </a:xfrm>
          <a:prstGeom prst="rect">
            <a:avLst/>
          </a:prstGeom>
        </p:spPr>
      </p:pic>
      <p:sp>
        <p:nvSpPr>
          <p:cNvPr id="8" name="TextBox 7"/>
          <p:cNvSpPr txBox="1"/>
          <p:nvPr/>
        </p:nvSpPr>
        <p:spPr>
          <a:xfrm>
            <a:off x="5562600" y="0"/>
            <a:ext cx="3693703" cy="1200329"/>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endParaRPr lang="en-US" sz="2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03464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886" y="6019800"/>
            <a:ext cx="2286000" cy="8382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1200" b="1" dirty="0" smtClean="0">
                <a:latin typeface="Times New Roman" pitchFamily="18" charset="0"/>
                <a:cs typeface="Times New Roman" pitchFamily="18" charset="0"/>
              </a:rPr>
              <a:t>Step #4: Plane Boards</a:t>
            </a:r>
            <a:endParaRPr lang="en-US" sz="11200" b="1" dirty="0">
              <a:latin typeface="Times New Roman" pitchFamily="18" charset="0"/>
              <a:cs typeface="Times New Roman" pitchFamily="18" charset="0"/>
            </a:endParaRPr>
          </a:p>
          <a:p>
            <a:pPr algn="ctr"/>
            <a:endParaRPr lang="en-US"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0" y="4191000"/>
            <a:ext cx="9144000" cy="1815882"/>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In this step you will plane the boards down. You have two sizes that you should try to hit. The first one is 7/8 and the other one is 3/4. Depending on how your boards clean up will determine your finish thickness size. Make sure you are </a:t>
            </a:r>
            <a:r>
              <a:rPr lang="en-US" sz="1600" b="1" u="sng" dirty="0" err="1" smtClean="0">
                <a:latin typeface="Times New Roman" pitchFamily="18" charset="0"/>
                <a:cs typeface="Times New Roman" pitchFamily="18" charset="0"/>
              </a:rPr>
              <a:t>planing</a:t>
            </a:r>
            <a:r>
              <a:rPr lang="en-US" sz="1600" b="1" u="sng" dirty="0" smtClean="0">
                <a:latin typeface="Times New Roman" pitchFamily="18" charset="0"/>
                <a:cs typeface="Times New Roman" pitchFamily="18" charset="0"/>
              </a:rPr>
              <a:t> both sides to get the board faces parallel </a:t>
            </a:r>
            <a:r>
              <a:rPr lang="en-US" sz="1600" b="1" dirty="0" smtClean="0">
                <a:latin typeface="Times New Roman" pitchFamily="18" charset="0"/>
                <a:cs typeface="Times New Roman" pitchFamily="18" charset="0"/>
              </a:rPr>
              <a:t>and start with the “mountain” side up to keep the board from rocking. Plane all the boards together and keep the thickness’ the same. Make sure you start with the thickest board and only take 1/16” in a pass (1/4 turn on the dial).</a:t>
            </a:r>
          </a:p>
          <a:p>
            <a:r>
              <a:rPr lang="en-US" sz="1600" b="1" dirty="0" smtClean="0">
                <a:solidFill>
                  <a:srgbClr val="FFFF00"/>
                </a:solidFill>
                <a:latin typeface="Times New Roman" pitchFamily="18" charset="0"/>
                <a:cs typeface="Times New Roman" pitchFamily="18" charset="0"/>
              </a:rPr>
              <a:t>*</a:t>
            </a:r>
            <a:r>
              <a:rPr lang="en-US" sz="1600" b="1" dirty="0">
                <a:solidFill>
                  <a:srgbClr val="FFFF00"/>
                </a:solidFill>
                <a:latin typeface="Times New Roman" pitchFamily="18" charset="0"/>
                <a:cs typeface="Times New Roman" pitchFamily="18" charset="0"/>
              </a:rPr>
              <a:t>Safety test must be passed before you can run this machine**</a:t>
            </a:r>
          </a:p>
        </p:txBody>
      </p:sp>
      <p:sp>
        <p:nvSpPr>
          <p:cNvPr id="8" name="TextBox 7"/>
          <p:cNvSpPr txBox="1"/>
          <p:nvPr/>
        </p:nvSpPr>
        <p:spPr>
          <a:xfrm>
            <a:off x="5562600" y="10886"/>
            <a:ext cx="3693703" cy="1569660"/>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endParaRPr lang="en-US" sz="24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588000" cy="4191000"/>
          </a:xfrm>
          <a:prstGeom prst="rect">
            <a:avLst/>
          </a:prstGeom>
        </p:spPr>
      </p:pic>
    </p:spTree>
    <p:extLst>
      <p:ext uri="{BB962C8B-B14F-4D97-AF65-F5344CB8AC3E}">
        <p14:creationId xmlns:p14="http://schemas.microsoft.com/office/powerpoint/2010/main" val="3513723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886" y="6019800"/>
            <a:ext cx="2286000" cy="8382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lnSpc>
                <a:spcPct val="120000"/>
              </a:lnSpc>
              <a:spcBef>
                <a:spcPts val="0"/>
              </a:spcBef>
            </a:pPr>
            <a:r>
              <a:rPr lang="en-US" sz="10000" b="1" dirty="0" smtClean="0">
                <a:latin typeface="Times New Roman" pitchFamily="18" charset="0"/>
                <a:cs typeface="Times New Roman" pitchFamily="18" charset="0"/>
              </a:rPr>
              <a:t>Step #5: </a:t>
            </a:r>
          </a:p>
          <a:p>
            <a:pPr algn="ctr">
              <a:lnSpc>
                <a:spcPct val="120000"/>
              </a:lnSpc>
              <a:spcBef>
                <a:spcPts val="0"/>
              </a:spcBef>
            </a:pPr>
            <a:r>
              <a:rPr lang="en-US" sz="10000" b="1" dirty="0" smtClean="0">
                <a:latin typeface="Times New Roman" pitchFamily="18" charset="0"/>
                <a:cs typeface="Times New Roman" pitchFamily="18" charset="0"/>
              </a:rPr>
              <a:t>Joint Edge</a:t>
            </a:r>
            <a:endParaRPr lang="en-US" sz="10000" b="1" dirty="0">
              <a:latin typeface="Times New Roman" pitchFamily="18" charset="0"/>
              <a:cs typeface="Times New Roman" pitchFamily="18" charset="0"/>
            </a:endParaRPr>
          </a:p>
          <a:p>
            <a:pPr algn="ctr"/>
            <a:endParaRPr lang="en-US"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0" y="4191000"/>
            <a:ext cx="9144000" cy="1815882"/>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In this step you will </a:t>
            </a:r>
            <a:r>
              <a:rPr lang="en-US" sz="1600" b="1" u="sng" dirty="0" smtClean="0">
                <a:latin typeface="Times New Roman" pitchFamily="18" charset="0"/>
                <a:cs typeface="Times New Roman" pitchFamily="18" charset="0"/>
              </a:rPr>
              <a:t>joint the best edge </a:t>
            </a:r>
            <a:r>
              <a:rPr lang="en-US" sz="1600" b="1" dirty="0" smtClean="0">
                <a:latin typeface="Times New Roman" pitchFamily="18" charset="0"/>
                <a:cs typeface="Times New Roman" pitchFamily="18" charset="0"/>
              </a:rPr>
              <a:t>of each board. Since the planer planed the boards faces down parallel, this step will give us one perpendicular edge. Be sure to keep your fingers rolled up and away from the guard! Knuckles and thumbs out only, unlike the guy in this picture!</a:t>
            </a:r>
          </a:p>
          <a:p>
            <a:endParaRPr lang="en-US" sz="1600" b="1" dirty="0">
              <a:latin typeface="Times New Roman" pitchFamily="18" charset="0"/>
              <a:cs typeface="Times New Roman" pitchFamily="18" charset="0"/>
            </a:endParaRPr>
          </a:p>
          <a:p>
            <a:endParaRPr lang="en-US" sz="1600" b="1" dirty="0" smtClean="0">
              <a:solidFill>
                <a:srgbClr val="FFFF00"/>
              </a:solidFill>
              <a:latin typeface="Times New Roman" pitchFamily="18" charset="0"/>
              <a:cs typeface="Times New Roman" pitchFamily="18" charset="0"/>
            </a:endParaRPr>
          </a:p>
          <a:p>
            <a:endParaRPr lang="en-US" sz="1600" b="1" dirty="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a:t>
            </a:r>
            <a:r>
              <a:rPr lang="en-US" sz="1600" b="1" dirty="0">
                <a:solidFill>
                  <a:srgbClr val="FFFF00"/>
                </a:solidFill>
                <a:latin typeface="Times New Roman" pitchFamily="18" charset="0"/>
                <a:cs typeface="Times New Roman" pitchFamily="18" charset="0"/>
              </a:rPr>
              <a:t>Safety test must be passed before you can run this machine**</a:t>
            </a:r>
          </a:p>
        </p:txBody>
      </p:sp>
      <p:sp>
        <p:nvSpPr>
          <p:cNvPr id="8" name="TextBox 7"/>
          <p:cNvSpPr txBox="1"/>
          <p:nvPr/>
        </p:nvSpPr>
        <p:spPr>
          <a:xfrm>
            <a:off x="5562600" y="10886"/>
            <a:ext cx="3693703" cy="2308324"/>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a:t>
            </a:r>
            <a:r>
              <a:rPr lang="en-US" sz="2400" b="1" dirty="0">
                <a:solidFill>
                  <a:prstClr val="white"/>
                </a:solidFill>
                <a:latin typeface="Times New Roman" pitchFamily="18" charset="0"/>
                <a:cs typeface="Times New Roman" pitchFamily="18" charset="0"/>
              </a:rPr>
              <a:t>– Plane Boards</a:t>
            </a:r>
          </a:p>
          <a:p>
            <a:pPr lvl="0"/>
            <a:endParaRPr lang="en-US" sz="2400" b="1" dirty="0">
              <a:solidFill>
                <a:prstClr val="white"/>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86400" cy="4114800"/>
          </a:xfrm>
          <a:prstGeom prst="rect">
            <a:avLst/>
          </a:prstGeom>
        </p:spPr>
      </p:pic>
    </p:spTree>
    <p:extLst>
      <p:ext uri="{BB962C8B-B14F-4D97-AF65-F5344CB8AC3E}">
        <p14:creationId xmlns:p14="http://schemas.microsoft.com/office/powerpoint/2010/main" val="266092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886" y="6019800"/>
            <a:ext cx="2286000" cy="8382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1200" b="1" dirty="0" smtClean="0">
                <a:latin typeface="Times New Roman" pitchFamily="18" charset="0"/>
                <a:cs typeface="Times New Roman" pitchFamily="18" charset="0"/>
              </a:rPr>
              <a:t>Step #6:    Rip Boards</a:t>
            </a:r>
            <a:endParaRPr lang="en-US" sz="11200" b="1" dirty="0">
              <a:latin typeface="Times New Roman" pitchFamily="18" charset="0"/>
              <a:cs typeface="Times New Roman" pitchFamily="18" charset="0"/>
            </a:endParaRPr>
          </a:p>
          <a:p>
            <a:pPr algn="ctr"/>
            <a:endParaRPr lang="en-US"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0" y="4191000"/>
            <a:ext cx="9144000" cy="1815882"/>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On this step you will </a:t>
            </a:r>
            <a:r>
              <a:rPr lang="en-US" sz="1600" b="1" u="sng" dirty="0" smtClean="0">
                <a:latin typeface="Times New Roman" pitchFamily="18" charset="0"/>
                <a:cs typeface="Times New Roman" pitchFamily="18" charset="0"/>
              </a:rPr>
              <a:t>rip cut the boards to 1-1/2 inches wide</a:t>
            </a:r>
            <a:r>
              <a:rPr lang="en-US" sz="1600" b="1" dirty="0" smtClean="0">
                <a:latin typeface="Times New Roman" pitchFamily="18" charset="0"/>
                <a:cs typeface="Times New Roman" pitchFamily="18" charset="0"/>
              </a:rPr>
              <a:t>. This will serve as the thickness for your cutting boards. Make sure you have a long push stick ready that is no bigger than a 1” x 1” board and has a “V” cut in it so you can push the boards easily. This will keep your push stick and your hands in a safe zone! The small orange push sticks will NOT work! The piece on the left is a cut piece and the one on the right is the board ready to be cut.</a:t>
            </a:r>
            <a:endParaRPr lang="en-US" sz="1600" b="1" dirty="0">
              <a:latin typeface="Times New Roman" pitchFamily="18" charset="0"/>
              <a:cs typeface="Times New Roman" pitchFamily="18" charset="0"/>
            </a:endParaRPr>
          </a:p>
          <a:p>
            <a:endParaRPr lang="en-US" sz="1600" b="1" dirty="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a:t>
            </a:r>
            <a:r>
              <a:rPr lang="en-US" sz="1600" b="1" dirty="0">
                <a:solidFill>
                  <a:srgbClr val="FFFF00"/>
                </a:solidFill>
                <a:latin typeface="Times New Roman" pitchFamily="18" charset="0"/>
                <a:cs typeface="Times New Roman" pitchFamily="18" charset="0"/>
              </a:rPr>
              <a:t>Safety test must be passed before you can run this machine**</a:t>
            </a:r>
          </a:p>
        </p:txBody>
      </p:sp>
      <p:sp>
        <p:nvSpPr>
          <p:cNvPr id="8" name="TextBox 7"/>
          <p:cNvSpPr txBox="1"/>
          <p:nvPr/>
        </p:nvSpPr>
        <p:spPr>
          <a:xfrm>
            <a:off x="5566230" y="10886"/>
            <a:ext cx="3693703" cy="2308324"/>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 Plane Boards</a:t>
            </a:r>
          </a:p>
          <a:p>
            <a:pPr lvl="0"/>
            <a:r>
              <a:rPr lang="en-US" sz="2400" b="1" dirty="0" smtClean="0">
                <a:solidFill>
                  <a:prstClr val="white"/>
                </a:solidFill>
                <a:latin typeface="Times New Roman" pitchFamily="18" charset="0"/>
                <a:cs typeface="Times New Roman" pitchFamily="18" charset="0"/>
              </a:rPr>
              <a:t>Step:5 – Joint Boards</a:t>
            </a:r>
            <a:endParaRPr lang="en-US" sz="2400" b="1" dirty="0">
              <a:solidFill>
                <a:prstClr val="white"/>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588000" cy="4191000"/>
          </a:xfrm>
          <a:prstGeom prst="rect">
            <a:avLst/>
          </a:prstGeom>
        </p:spPr>
      </p:pic>
    </p:spTree>
    <p:extLst>
      <p:ext uri="{BB962C8B-B14F-4D97-AF65-F5344CB8AC3E}">
        <p14:creationId xmlns:p14="http://schemas.microsoft.com/office/powerpoint/2010/main" val="40343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0886" y="6019800"/>
            <a:ext cx="2286000" cy="8382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1200" b="1" dirty="0" smtClean="0">
                <a:latin typeface="Times New Roman" pitchFamily="18" charset="0"/>
                <a:cs typeface="Times New Roman" pitchFamily="18" charset="0"/>
              </a:rPr>
              <a:t>Step #7: Miter Length</a:t>
            </a:r>
            <a:endParaRPr lang="en-US" sz="11200" b="1" dirty="0">
              <a:latin typeface="Times New Roman" pitchFamily="18" charset="0"/>
              <a:cs typeface="Times New Roman" pitchFamily="18" charset="0"/>
            </a:endParaRPr>
          </a:p>
          <a:p>
            <a:pPr algn="ctr"/>
            <a:endParaRPr lang="en-US"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0" y="4191000"/>
            <a:ext cx="9144000" cy="1815882"/>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Much like you did previously when you started by cutting the boards to 40 inches, you will </a:t>
            </a:r>
            <a:r>
              <a:rPr lang="en-US" sz="1600" b="1" u="sng" dirty="0" smtClean="0">
                <a:latin typeface="Times New Roman" pitchFamily="18" charset="0"/>
                <a:cs typeface="Times New Roman" pitchFamily="18" charset="0"/>
              </a:rPr>
              <a:t>cross cut your “sticks”  in half to 20 inches</a:t>
            </a:r>
            <a:r>
              <a:rPr lang="en-US" sz="1600" b="1" dirty="0" smtClean="0">
                <a:latin typeface="Times New Roman" pitchFamily="18" charset="0"/>
                <a:cs typeface="Times New Roman" pitchFamily="18" charset="0"/>
              </a:rPr>
              <a:t> on the miter saw. This is where you and your partner can start doing individual work. Keep in mind he 20 inches is still a rough size number, as the  cutting boards will finish at 18 inches.</a:t>
            </a:r>
            <a:endParaRPr lang="en-US" sz="1600" b="1" dirty="0">
              <a:latin typeface="Times New Roman" pitchFamily="18" charset="0"/>
              <a:cs typeface="Times New Roman" pitchFamily="18" charset="0"/>
            </a:endParaRPr>
          </a:p>
          <a:p>
            <a:endParaRPr lang="en-US" sz="1600" b="1" dirty="0" smtClean="0">
              <a:solidFill>
                <a:srgbClr val="FFFF00"/>
              </a:solidFill>
              <a:latin typeface="Times New Roman" pitchFamily="18" charset="0"/>
              <a:cs typeface="Times New Roman" pitchFamily="18" charset="0"/>
            </a:endParaRPr>
          </a:p>
          <a:p>
            <a:endParaRPr lang="en-US" sz="1600" b="1" dirty="0">
              <a:solidFill>
                <a:srgbClr val="FFFF00"/>
              </a:solidFill>
              <a:latin typeface="Times New Roman" pitchFamily="18" charset="0"/>
              <a:cs typeface="Times New Roman" pitchFamily="18" charset="0"/>
            </a:endParaRPr>
          </a:p>
          <a:p>
            <a:r>
              <a:rPr lang="en-US" sz="1600" b="1" dirty="0" smtClean="0">
                <a:solidFill>
                  <a:srgbClr val="FFFF00"/>
                </a:solidFill>
                <a:latin typeface="Times New Roman" pitchFamily="18" charset="0"/>
                <a:cs typeface="Times New Roman" pitchFamily="18" charset="0"/>
              </a:rPr>
              <a:t>**</a:t>
            </a:r>
            <a:r>
              <a:rPr lang="en-US" sz="1600" b="1" dirty="0">
                <a:solidFill>
                  <a:srgbClr val="FFFF00"/>
                </a:solidFill>
                <a:latin typeface="Times New Roman" pitchFamily="18" charset="0"/>
                <a:cs typeface="Times New Roman" pitchFamily="18" charset="0"/>
              </a:rPr>
              <a:t>Safety test must be passed before you can run this machine**</a:t>
            </a:r>
          </a:p>
        </p:txBody>
      </p:sp>
      <p:sp>
        <p:nvSpPr>
          <p:cNvPr id="8" name="TextBox 7"/>
          <p:cNvSpPr txBox="1"/>
          <p:nvPr/>
        </p:nvSpPr>
        <p:spPr>
          <a:xfrm>
            <a:off x="5562600" y="10886"/>
            <a:ext cx="3693703" cy="2677656"/>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Joint </a:t>
            </a:r>
            <a:r>
              <a:rPr lang="en-US" sz="2400" b="1" dirty="0">
                <a:solidFill>
                  <a:prstClr val="white"/>
                </a:solidFill>
                <a:latin typeface="Times New Roman" pitchFamily="18" charset="0"/>
                <a:cs typeface="Times New Roman" pitchFamily="18" charset="0"/>
              </a:rPr>
              <a:t>Boards</a:t>
            </a:r>
          </a:p>
          <a:p>
            <a:pPr lvl="0"/>
            <a:r>
              <a:rPr lang="en-US" sz="2400" b="1" dirty="0" smtClean="0">
                <a:solidFill>
                  <a:prstClr val="white"/>
                </a:solidFill>
                <a:latin typeface="Times New Roman" pitchFamily="18" charset="0"/>
                <a:cs typeface="Times New Roman" pitchFamily="18" charset="0"/>
              </a:rPr>
              <a:t>Step:6 – Rip Boards</a:t>
            </a:r>
            <a:endParaRPr lang="en-US" sz="2400" b="1" dirty="0">
              <a:solidFill>
                <a:prstClr val="white"/>
              </a:solidFill>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486400" cy="4114800"/>
          </a:xfrm>
          <a:prstGeom prst="rect">
            <a:avLst/>
          </a:prstGeom>
        </p:spPr>
      </p:pic>
    </p:spTree>
    <p:extLst>
      <p:ext uri="{BB962C8B-B14F-4D97-AF65-F5344CB8AC3E}">
        <p14:creationId xmlns:p14="http://schemas.microsoft.com/office/powerpoint/2010/main" val="3845148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6145074"/>
            <a:ext cx="2286000" cy="685800"/>
          </a:xfrm>
        </p:spPr>
        <p:txBody>
          <a:bodyPr>
            <a:normAutofit fontScale="25000" lnSpcReduction="20000"/>
          </a:bodyPr>
          <a:lstStyle/>
          <a:p>
            <a:pPr algn="ctr"/>
            <a:endParaRPr lang="en-US" dirty="0" smtClean="0">
              <a:latin typeface="Times New Roman" pitchFamily="18" charset="0"/>
              <a:cs typeface="Times New Roman" pitchFamily="18" charset="0"/>
            </a:endParaRPr>
          </a:p>
          <a:p>
            <a:pPr algn="ctr"/>
            <a:r>
              <a:rPr lang="en-US" sz="10000" b="1" dirty="0" smtClean="0">
                <a:latin typeface="Times New Roman" pitchFamily="18" charset="0"/>
                <a:cs typeface="Times New Roman" pitchFamily="18" charset="0"/>
              </a:rPr>
              <a:t>Step #8: Inspect Boards</a:t>
            </a:r>
            <a:endParaRPr lang="en-US" sz="10000" b="1" dirty="0">
              <a:latin typeface="Times New Roman" pitchFamily="18" charset="0"/>
              <a:cs typeface="Times New Roman" pitchFamily="18" charset="0"/>
            </a:endParaRPr>
          </a:p>
          <a:p>
            <a:pPr algn="ctr"/>
            <a:endParaRPr lang="en-US" sz="10000" dirty="0"/>
          </a:p>
        </p:txBody>
      </p:sp>
      <p:sp>
        <p:nvSpPr>
          <p:cNvPr id="11" name="TextBox 10"/>
          <p:cNvSpPr txBox="1"/>
          <p:nvPr/>
        </p:nvSpPr>
        <p:spPr>
          <a:xfrm>
            <a:off x="2376006" y="6014445"/>
            <a:ext cx="6767994" cy="553998"/>
          </a:xfrm>
          <a:prstGeom prst="rect">
            <a:avLst/>
          </a:prstGeom>
          <a:noFill/>
        </p:spPr>
        <p:txBody>
          <a:bodyPr wrap="square" rtlCol="0">
            <a:spAutoFit/>
          </a:bodyPr>
          <a:lstStyle/>
          <a:p>
            <a:r>
              <a:rPr lang="en-US" sz="1500" b="1" dirty="0" smtClean="0">
                <a:solidFill>
                  <a:srgbClr val="6F622B"/>
                </a:solidFill>
                <a:latin typeface="Times New Roman" pitchFamily="18" charset="0"/>
                <a:cs typeface="Times New Roman" pitchFamily="18" charset="0"/>
              </a:rPr>
              <a:t>PA Standard:</a:t>
            </a:r>
          </a:p>
          <a:p>
            <a:r>
              <a:rPr lang="en-US" sz="1500" b="1" dirty="0" smtClean="0">
                <a:solidFill>
                  <a:srgbClr val="6F622B"/>
                </a:solidFill>
                <a:latin typeface="Times New Roman" pitchFamily="18" charset="0"/>
                <a:cs typeface="Times New Roman" pitchFamily="18" charset="0"/>
              </a:rPr>
              <a:t>3.4.10.C1: Apply the components of the technological design process.</a:t>
            </a:r>
            <a:endParaRPr lang="en-US" sz="1500" b="1" dirty="0">
              <a:solidFill>
                <a:srgbClr val="6F622B"/>
              </a:solidFill>
              <a:latin typeface="Times New Roman" pitchFamily="18" charset="0"/>
              <a:cs typeface="Times New Roman" pitchFamily="18" charset="0"/>
            </a:endParaRPr>
          </a:p>
        </p:txBody>
      </p:sp>
      <p:sp>
        <p:nvSpPr>
          <p:cNvPr id="5" name="TextBox 4"/>
          <p:cNvSpPr txBox="1"/>
          <p:nvPr/>
        </p:nvSpPr>
        <p:spPr>
          <a:xfrm>
            <a:off x="0" y="3919685"/>
            <a:ext cx="9144000" cy="2062103"/>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This is one of the most critical stages. </a:t>
            </a:r>
            <a:r>
              <a:rPr lang="en-US" sz="1600" b="1" u="sng" dirty="0" smtClean="0">
                <a:latin typeface="Times New Roman" pitchFamily="18" charset="0"/>
                <a:cs typeface="Times New Roman" pitchFamily="18" charset="0"/>
              </a:rPr>
              <a:t>Inspect all the sides of the boards visually and mark them. </a:t>
            </a:r>
            <a:r>
              <a:rPr lang="en-US" sz="1600" b="1" dirty="0" smtClean="0">
                <a:latin typeface="Times New Roman" pitchFamily="18" charset="0"/>
                <a:cs typeface="Times New Roman" pitchFamily="18" charset="0"/>
              </a:rPr>
              <a:t>Circle with a pen any pits, holes, roughed cut edges, knots,  imperfections, and etc… Keep in mind that the top and bottom of the cutting board will be planed down, the ends will be cut, and faces of the “sticks” will be glued together. So, </a:t>
            </a:r>
            <a:r>
              <a:rPr lang="en-US" sz="1600" b="1" dirty="0">
                <a:latin typeface="Times New Roman" pitchFamily="18" charset="0"/>
                <a:cs typeface="Times New Roman" pitchFamily="18" charset="0"/>
              </a:rPr>
              <a:t>i</a:t>
            </a:r>
            <a:r>
              <a:rPr lang="en-US" sz="1600" b="1" dirty="0" smtClean="0">
                <a:latin typeface="Times New Roman" pitchFamily="18" charset="0"/>
                <a:cs typeface="Times New Roman" pitchFamily="18" charset="0"/>
              </a:rPr>
              <a:t>f they are minor, they can all go onto the bottom of side of your cutting board, where food will not gather in them on the end to get chopped off, or on the inside. The key is to keep them all on the same side! When you are done, refer back to the blueprint you made for your board layout. Make sure your board layout is symmetrical. It is easiest if you start in the center first and work your way out. Keep building your pattern out until you are around 12 inches.</a:t>
            </a:r>
            <a:endParaRPr lang="en-US" sz="1600" b="1" dirty="0">
              <a:solidFill>
                <a:srgbClr val="FFFF00"/>
              </a:solidFill>
              <a:latin typeface="Times New Roman" pitchFamily="18" charset="0"/>
              <a:cs typeface="Times New Roman" pitchFamily="18" charset="0"/>
            </a:endParaRPr>
          </a:p>
        </p:txBody>
      </p:sp>
      <p:sp>
        <p:nvSpPr>
          <p:cNvPr id="8" name="TextBox 7"/>
          <p:cNvSpPr txBox="1"/>
          <p:nvPr/>
        </p:nvSpPr>
        <p:spPr>
          <a:xfrm>
            <a:off x="5562600" y="1"/>
            <a:ext cx="3693703" cy="3416320"/>
          </a:xfrm>
          <a:prstGeom prst="rect">
            <a:avLst/>
          </a:prstGeom>
          <a:noFill/>
        </p:spPr>
        <p:txBody>
          <a:bodyPr wrap="none" rtlCol="0">
            <a:spAutoFit/>
          </a:bodyPr>
          <a:lstStyle/>
          <a:p>
            <a:pPr lvl="0"/>
            <a:r>
              <a:rPr lang="en-US" sz="2400" b="1" u="sng" dirty="0">
                <a:solidFill>
                  <a:prstClr val="white"/>
                </a:solidFill>
                <a:latin typeface="Times New Roman" pitchFamily="18" charset="0"/>
                <a:cs typeface="Times New Roman" pitchFamily="18" charset="0"/>
              </a:rPr>
              <a:t>Previous Steps:</a:t>
            </a:r>
          </a:p>
          <a:p>
            <a:pPr lvl="0"/>
            <a:r>
              <a:rPr lang="en-US" sz="2400" b="1" dirty="0">
                <a:solidFill>
                  <a:prstClr val="white"/>
                </a:solidFill>
                <a:latin typeface="Times New Roman" pitchFamily="18" charset="0"/>
                <a:cs typeface="Times New Roman" pitchFamily="18" charset="0"/>
              </a:rPr>
              <a:t>Step:1 – </a:t>
            </a:r>
            <a:r>
              <a:rPr lang="en-US" sz="2400" b="1" dirty="0" smtClean="0">
                <a:solidFill>
                  <a:prstClr val="white"/>
                </a:solidFill>
                <a:latin typeface="Times New Roman" pitchFamily="18" charset="0"/>
                <a:cs typeface="Times New Roman" pitchFamily="18" charset="0"/>
              </a:rPr>
              <a:t>Blueprint</a:t>
            </a:r>
          </a:p>
          <a:p>
            <a:pPr lvl="0"/>
            <a:r>
              <a:rPr lang="en-US" sz="2400" b="1" dirty="0" smtClean="0">
                <a:solidFill>
                  <a:prstClr val="white"/>
                </a:solidFill>
                <a:latin typeface="Times New Roman" pitchFamily="18" charset="0"/>
                <a:cs typeface="Times New Roman" pitchFamily="18" charset="0"/>
              </a:rPr>
              <a:t>Step:2 – Plan of Procedure</a:t>
            </a:r>
          </a:p>
          <a:p>
            <a:pPr lvl="0"/>
            <a:r>
              <a:rPr lang="en-US" sz="2400" b="1" dirty="0" smtClean="0">
                <a:solidFill>
                  <a:prstClr val="white"/>
                </a:solidFill>
                <a:latin typeface="Times New Roman" pitchFamily="18" charset="0"/>
                <a:cs typeface="Times New Roman" pitchFamily="18" charset="0"/>
              </a:rPr>
              <a:t>Step:3 – Cut Lumber</a:t>
            </a:r>
          </a:p>
          <a:p>
            <a:pPr lvl="0"/>
            <a:r>
              <a:rPr lang="en-US" sz="2400" b="1" dirty="0" smtClean="0">
                <a:solidFill>
                  <a:prstClr val="white"/>
                </a:solidFill>
                <a:latin typeface="Times New Roman" pitchFamily="18" charset="0"/>
                <a:cs typeface="Times New Roman" pitchFamily="18" charset="0"/>
              </a:rPr>
              <a:t>Step:4 – Plane Boards</a:t>
            </a:r>
          </a:p>
          <a:p>
            <a:pPr lvl="0"/>
            <a:r>
              <a:rPr lang="en-US" sz="2400" b="1" dirty="0" smtClean="0">
                <a:solidFill>
                  <a:prstClr val="white"/>
                </a:solidFill>
                <a:latin typeface="Times New Roman" pitchFamily="18" charset="0"/>
                <a:cs typeface="Times New Roman" pitchFamily="18" charset="0"/>
              </a:rPr>
              <a:t>Step:5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Joint </a:t>
            </a:r>
            <a:r>
              <a:rPr lang="en-US" sz="2400" b="1" dirty="0">
                <a:solidFill>
                  <a:prstClr val="white"/>
                </a:solidFill>
                <a:latin typeface="Times New Roman" pitchFamily="18" charset="0"/>
                <a:cs typeface="Times New Roman" pitchFamily="18" charset="0"/>
              </a:rPr>
              <a:t>Boards</a:t>
            </a:r>
          </a:p>
          <a:p>
            <a:pPr lvl="0"/>
            <a:r>
              <a:rPr lang="en-US" sz="2400" b="1" dirty="0" smtClean="0">
                <a:solidFill>
                  <a:prstClr val="white"/>
                </a:solidFill>
                <a:latin typeface="Times New Roman" pitchFamily="18" charset="0"/>
                <a:cs typeface="Times New Roman" pitchFamily="18" charset="0"/>
              </a:rPr>
              <a:t>Step:6 </a:t>
            </a:r>
            <a:r>
              <a:rPr lang="en-US" sz="2400" b="1" dirty="0">
                <a:solidFill>
                  <a:prstClr val="white"/>
                </a:solidFill>
                <a:latin typeface="Times New Roman" pitchFamily="18" charset="0"/>
                <a:cs typeface="Times New Roman" pitchFamily="18" charset="0"/>
              </a:rPr>
              <a:t>– Rip Boards</a:t>
            </a:r>
          </a:p>
          <a:p>
            <a:pPr lvl="0"/>
            <a:r>
              <a:rPr lang="en-US" sz="2400" b="1" dirty="0" smtClean="0">
                <a:solidFill>
                  <a:prstClr val="white"/>
                </a:solidFill>
                <a:latin typeface="Times New Roman" pitchFamily="18" charset="0"/>
                <a:cs typeface="Times New Roman" pitchFamily="18" charset="0"/>
              </a:rPr>
              <a:t>Step:7 </a:t>
            </a:r>
            <a:r>
              <a:rPr lang="en-US" sz="2400" b="1" dirty="0">
                <a:solidFill>
                  <a:prstClr val="white"/>
                </a:solidFill>
                <a:latin typeface="Times New Roman" pitchFamily="18" charset="0"/>
                <a:cs typeface="Times New Roman" pitchFamily="18" charset="0"/>
              </a:rPr>
              <a:t>– </a:t>
            </a:r>
            <a:r>
              <a:rPr lang="en-US" sz="2400" b="1" dirty="0" smtClean="0">
                <a:solidFill>
                  <a:prstClr val="white"/>
                </a:solidFill>
                <a:latin typeface="Times New Roman" pitchFamily="18" charset="0"/>
                <a:cs typeface="Times New Roman" pitchFamily="18" charset="0"/>
              </a:rPr>
              <a:t>Miter Length</a:t>
            </a:r>
            <a:endParaRPr lang="en-US" sz="2400" b="1" dirty="0">
              <a:solidFill>
                <a:prstClr val="white"/>
              </a:solidFill>
              <a:latin typeface="Times New Roman" pitchFamily="18" charset="0"/>
              <a:cs typeface="Times New Roman" pitchFamily="18" charset="0"/>
            </a:endParaRPr>
          </a:p>
          <a:p>
            <a:pPr lvl="0"/>
            <a:endParaRPr lang="en-US" sz="2400" b="1" dirty="0">
              <a:solidFill>
                <a:prstClr val="white"/>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334000" cy="4000500"/>
          </a:xfrm>
          <a:prstGeom prst="rect">
            <a:avLst/>
          </a:prstGeom>
        </p:spPr>
      </p:pic>
    </p:spTree>
    <p:extLst>
      <p:ext uri="{BB962C8B-B14F-4D97-AF65-F5344CB8AC3E}">
        <p14:creationId xmlns:p14="http://schemas.microsoft.com/office/powerpoint/2010/main" val="1140009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581</TotalTime>
  <Words>3523</Words>
  <Application>Microsoft Office PowerPoint</Application>
  <PresentationFormat>On-screen Show (4:3)</PresentationFormat>
  <Paragraphs>318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The Cutting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Shearer</dc:creator>
  <cp:lastModifiedBy>Shearer</cp:lastModifiedBy>
  <cp:revision>64</cp:revision>
  <dcterms:created xsi:type="dcterms:W3CDTF">2013-05-03T01:03:39Z</dcterms:created>
  <dcterms:modified xsi:type="dcterms:W3CDTF">2013-05-05T19:50:57Z</dcterms:modified>
</cp:coreProperties>
</file>